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9"/>
  </p:notesMasterIdLst>
  <p:sldIdLst>
    <p:sldId id="256" r:id="rId2"/>
    <p:sldId id="258" r:id="rId3"/>
    <p:sldId id="285" r:id="rId4"/>
    <p:sldId id="259" r:id="rId5"/>
    <p:sldId id="311" r:id="rId6"/>
    <p:sldId id="308" r:id="rId7"/>
    <p:sldId id="297" r:id="rId8"/>
    <p:sldId id="306" r:id="rId9"/>
    <p:sldId id="310" r:id="rId10"/>
    <p:sldId id="309" r:id="rId11"/>
    <p:sldId id="312" r:id="rId12"/>
    <p:sldId id="313" r:id="rId13"/>
    <p:sldId id="315" r:id="rId14"/>
    <p:sldId id="317" r:id="rId15"/>
    <p:sldId id="321" r:id="rId16"/>
    <p:sldId id="316" r:id="rId17"/>
    <p:sldId id="307" r:id="rId18"/>
  </p:sldIdLst>
  <p:sldSz cx="12192000" cy="6858000"/>
  <p:notesSz cx="6858000" cy="9144000"/>
  <p:custDataLst>
    <p:tags r:id="rId20"/>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0" userDrawn="1">
          <p15:clr>
            <a:srgbClr val="A4A3A4"/>
          </p15:clr>
        </p15:guide>
        <p15:guide id="2" pos="3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0C1"/>
    <a:srgbClr val="D7D8D8"/>
    <a:srgbClr val="E0E2E3"/>
    <a:srgbClr val="C8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105" d="100"/>
          <a:sy n="105" d="100"/>
        </p:scale>
        <p:origin x="264" y="64"/>
      </p:cViewPr>
      <p:guideLst>
        <p:guide orient="horz" pos="2190"/>
        <p:guide pos="3849"/>
      </p:guideLst>
    </p:cSldViewPr>
  </p:slideViewPr>
  <p:notesTextViewPr>
    <p:cViewPr>
      <p:scale>
        <a:sx n="1" d="1"/>
        <a:sy n="1" d="1"/>
      </p:scale>
      <p:origin x="0" y="0"/>
    </p:cViewPr>
  </p:notesTextViewPr>
  <p:sorterViewPr>
    <p:cViewPr>
      <p:scale>
        <a:sx n="31" d="100"/>
        <a:sy n="3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C0E8-234F-4A57-B233-C1F7C4AE6A42}" type="datetimeFigureOut">
              <a:rPr lang="zh-CN" altLang="en-US" smtClean="0"/>
              <a:t>2023/5/31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C47BD-014D-4C3A-8176-40BBD0F60D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cstate="email"/>
          <a:srcRect/>
          <a:stretch>
            <a:fillRect/>
          </a:stretch>
        </p:blipFill>
        <p:spPr bwMode="auto">
          <a:xfrm>
            <a:off x="5224463" y="0"/>
            <a:ext cx="6967537" cy="68580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CA88350-C780-4FB1-AE97-F510730C86BC}" type="datetimeFigureOut">
              <a:rPr lang="zh-CN" altLang="en-US"/>
              <a:t>2023/5/31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D6D1A840-EF38-4BB4-8D8E-D779542843CC}"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0D36F01-2D12-47B2-A096-CB16133529CD}" type="datetimeFigureOut">
              <a:rPr lang="zh-CN" altLang="en-US"/>
              <a:t>2023/5/31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9B717777-A018-4341-B712-B71471F8FD10}"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161AFB21-DBA3-481D-8F7B-09C9B17B6691}" type="datetimeFigureOut">
              <a:rPr lang="zh-CN" altLang="en-US"/>
              <a:t>2023/5/31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00FF262C-3761-4C24-872D-544326259E36}"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0CB64265-347A-4A89-84B8-A5D80D7834B9}" type="datetimeFigureOut">
              <a:rPr lang="zh-CN" altLang="en-US"/>
              <a:t>2023/5/31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2241782-DA87-4978-9051-98B99502C9DD}"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2AFB4C0-FA24-4F4D-A17C-63F7D7E08FB5}" type="datetimeFigureOut">
              <a:rPr lang="zh-CN" altLang="en-US"/>
              <a:t>2023/5/31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5A6C8A3E-0184-4FB7-A8D4-E3A320247705}"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FF735C5-43AD-4464-852C-402DC6313CA8}" type="datetimeFigureOut">
              <a:rPr lang="zh-CN" altLang="en-US"/>
              <a:t>2023/5/31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243A6D05-960A-4253-9142-2CB4B89AFF8C}"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393B5FD-2CFD-4C17-8CA1-8896FC99F542}" type="datetimeFigureOut">
              <a:rPr lang="zh-CN" altLang="en-US"/>
              <a:t>2023/5/31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46C4FB72-450F-457D-B1A2-F5E1D863448B}"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E0B2FB6-452A-4425-8BD9-2ACAB7243718}" type="datetimeFigureOut">
              <a:rPr lang="zh-CN" altLang="en-US"/>
              <a:t>2023/5/31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FEE5DD97-D3D6-4805-872F-3FD53EF08E83}"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99501A5-C41B-4B5F-819C-1B487BE05E4C}" type="datetimeFigureOut">
              <a:rPr lang="zh-CN" altLang="en-US"/>
              <a:t>2023/5/31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C5A97971-8DE0-44B2-A0D5-2DC1F1B69BFA}"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D96DB21-153E-4DEE-9473-F53FC02AA951}" type="datetimeFigureOut">
              <a:rPr lang="zh-CN" altLang="en-US"/>
              <a:t>2023/5/31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smtClean="0"/>
            </a:lvl1pPr>
          </a:lstStyle>
          <a:p>
            <a:pPr>
              <a:defRPr/>
            </a:pPr>
            <a:fld id="{870F98E7-03C2-4218-8ED6-D5E805875C3C}"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13"/>
          <a:srcRect/>
          <a:stretch>
            <a:fillRect/>
          </a:stretch>
        </p:blipFill>
        <p:spPr bwMode="auto">
          <a:xfrm>
            <a:off x="1588" y="0"/>
            <a:ext cx="12188825"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image" Target="../media/image7.gif"/><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22.web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85090" y="2460625"/>
            <a:ext cx="11684635" cy="1445260"/>
          </a:xfrm>
          <a:prstGeom prst="rect">
            <a:avLst/>
          </a:prstGeom>
          <a:noFill/>
          <a:ln w="9525">
            <a:noFill/>
            <a:miter lim="800000"/>
          </a:ln>
        </p:spPr>
        <p:txBody>
          <a:bodyPr wrap="square">
            <a:spAutoFit/>
          </a:bodyPr>
          <a:lstStyle/>
          <a:p>
            <a:pPr algn="ctr" eaLnBrk="1" hangingPunct="1"/>
            <a:r>
              <a:rPr lang="zh-CN" altLang="en-US" sz="4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《Image processing visualization system》</a:t>
            </a:r>
          </a:p>
          <a:p>
            <a:pPr algn="ctr" eaLnBrk="1" hangingPunct="1"/>
            <a:r>
              <a:rPr lang="en-US" altLang="zh-CN" sz="4400" dirty="0">
                <a:solidFill>
                  <a:srgbClr val="1570C1"/>
                </a:solidFill>
                <a:latin typeface="DIN" pitchFamily="50" charset="0"/>
              </a:rPr>
              <a:t>Project Management Report</a:t>
            </a:r>
            <a:endParaRPr lang="zh-CN" altLang="en-US" sz="4400" dirty="0">
              <a:solidFill>
                <a:srgbClr val="1570C1"/>
              </a:solidFill>
              <a:latin typeface="DIN"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19050" y="122555"/>
            <a:ext cx="754570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3 Risk plan</a:t>
            </a:r>
            <a:endParaRPr lang="zh-CN" altLang="en-US" sz="3200" dirty="0">
              <a:solidFill>
                <a:srgbClr val="1570C1"/>
              </a:solidFill>
              <a:latin typeface="DIN" pitchFamily="50" charset="0"/>
            </a:endParaRPr>
          </a:p>
        </p:txBody>
      </p:sp>
      <p:sp>
        <p:nvSpPr>
          <p:cNvPr id="4" name="文本框 3">
            <a:extLst>
              <a:ext uri="{FF2B5EF4-FFF2-40B4-BE49-F238E27FC236}">
                <a16:creationId xmlns:a16="http://schemas.microsoft.com/office/drawing/2014/main" id="{A88B25C2-A367-A7F8-050E-AC7F43CD8278}"/>
              </a:ext>
            </a:extLst>
          </p:cNvPr>
          <p:cNvSpPr txBox="1"/>
          <p:nvPr/>
        </p:nvSpPr>
        <p:spPr>
          <a:xfrm>
            <a:off x="514350" y="1009650"/>
            <a:ext cx="6164630" cy="461665"/>
          </a:xfrm>
          <a:prstGeom prst="rect">
            <a:avLst/>
          </a:prstGeom>
          <a:noFill/>
        </p:spPr>
        <p:txBody>
          <a:bodyPr wrap="square">
            <a:spAutoFit/>
          </a:bodyPr>
          <a:lstStyle/>
          <a:p>
            <a:r>
              <a:rPr lang="en-US" altLang="zh-CN" sz="2400" dirty="0"/>
              <a:t>Response strategies</a:t>
            </a:r>
            <a:endParaRPr lang="zh-CN" altLang="en-US" sz="2400" dirty="0"/>
          </a:p>
        </p:txBody>
      </p:sp>
      <p:sp>
        <p:nvSpPr>
          <p:cNvPr id="6" name="文本框 5">
            <a:extLst>
              <a:ext uri="{FF2B5EF4-FFF2-40B4-BE49-F238E27FC236}">
                <a16:creationId xmlns:a16="http://schemas.microsoft.com/office/drawing/2014/main" id="{99DA20DA-2698-E1AF-17DB-17207BF99463}"/>
              </a:ext>
            </a:extLst>
          </p:cNvPr>
          <p:cNvSpPr txBox="1"/>
          <p:nvPr/>
        </p:nvSpPr>
        <p:spPr>
          <a:xfrm>
            <a:off x="514349" y="1757863"/>
            <a:ext cx="9794367" cy="677108"/>
          </a:xfrm>
          <a:prstGeom prst="rect">
            <a:avLst/>
          </a:prstGeom>
          <a:noFill/>
        </p:spPr>
        <p:txBody>
          <a:bodyPr wrap="square">
            <a:spAutoFit/>
          </a:bodyPr>
          <a:lstStyle/>
          <a:p>
            <a:pPr algn="just"/>
            <a:r>
              <a:rPr lang="en-US" altLang="zh-CN" sz="2000" dirty="0"/>
              <a:t>Technical risks</a:t>
            </a:r>
            <a:r>
              <a:rPr lang="zh-CN" altLang="en-US" sz="2000" dirty="0"/>
              <a:t>：</a:t>
            </a:r>
            <a:r>
              <a:rPr lang="en-US" altLang="zh-CN" dirty="0"/>
              <a:t>We need to have team discussions and conduct technical validations to assess the 	                feasibility and time cost of the new approach.</a:t>
            </a:r>
            <a:endParaRPr lang="zh-CN" altLang="en-US" dirty="0"/>
          </a:p>
        </p:txBody>
      </p:sp>
      <p:sp>
        <p:nvSpPr>
          <p:cNvPr id="12" name="文本框 11">
            <a:extLst>
              <a:ext uri="{FF2B5EF4-FFF2-40B4-BE49-F238E27FC236}">
                <a16:creationId xmlns:a16="http://schemas.microsoft.com/office/drawing/2014/main" id="{3EF0B54D-B29F-507B-36C7-A90CF2F2D285}"/>
              </a:ext>
            </a:extLst>
          </p:cNvPr>
          <p:cNvSpPr txBox="1"/>
          <p:nvPr/>
        </p:nvSpPr>
        <p:spPr>
          <a:xfrm>
            <a:off x="514349" y="2706585"/>
            <a:ext cx="10312984" cy="677108"/>
          </a:xfrm>
          <a:prstGeom prst="rect">
            <a:avLst/>
          </a:prstGeom>
          <a:noFill/>
        </p:spPr>
        <p:txBody>
          <a:bodyPr wrap="square">
            <a:spAutoFit/>
          </a:bodyPr>
          <a:lstStyle/>
          <a:p>
            <a:pPr algn="just"/>
            <a:r>
              <a:rPr lang="en-US" altLang="zh-CN" sz="2000" dirty="0"/>
              <a:t>Personnel risks</a:t>
            </a:r>
            <a:r>
              <a:rPr lang="zh-CN" altLang="en-US" sz="2000" dirty="0"/>
              <a:t>：</a:t>
            </a:r>
            <a:r>
              <a:rPr lang="en-US" altLang="zh-CN" dirty="0"/>
              <a:t>Transfer the functionality to another team member as a replacement and consider 	   		simplifying the features to ensure the smooth development of core functionality.        	                           </a:t>
            </a:r>
            <a:endParaRPr lang="zh-CN" altLang="en-US" dirty="0"/>
          </a:p>
        </p:txBody>
      </p:sp>
      <p:sp>
        <p:nvSpPr>
          <p:cNvPr id="14" name="文本框 13">
            <a:extLst>
              <a:ext uri="{FF2B5EF4-FFF2-40B4-BE49-F238E27FC236}">
                <a16:creationId xmlns:a16="http://schemas.microsoft.com/office/drawing/2014/main" id="{11497C57-325E-4499-84F8-36F960B82B04}"/>
              </a:ext>
            </a:extLst>
          </p:cNvPr>
          <p:cNvSpPr txBox="1"/>
          <p:nvPr/>
        </p:nvSpPr>
        <p:spPr>
          <a:xfrm>
            <a:off x="514349" y="3738504"/>
            <a:ext cx="9794366" cy="954107"/>
          </a:xfrm>
          <a:prstGeom prst="rect">
            <a:avLst/>
          </a:prstGeom>
          <a:noFill/>
        </p:spPr>
        <p:txBody>
          <a:bodyPr wrap="square">
            <a:spAutoFit/>
          </a:bodyPr>
          <a:lstStyle/>
          <a:p>
            <a:pPr algn="just"/>
            <a:r>
              <a:rPr lang="en-US" altLang="zh-CN" sz="2000" dirty="0"/>
              <a:t>Requirement risks</a:t>
            </a:r>
            <a:r>
              <a:rPr lang="zh-CN" altLang="en-US" sz="2000" dirty="0"/>
              <a:t>：</a:t>
            </a:r>
            <a:r>
              <a:rPr lang="en-US" altLang="zh-CN" sz="2000" b="0" i="0" dirty="0">
                <a:solidFill>
                  <a:srgbClr val="D1D5DB"/>
                </a:solidFill>
                <a:effectLst/>
                <a:latin typeface="Söhne"/>
              </a:rPr>
              <a:t> </a:t>
            </a:r>
            <a:r>
              <a:rPr lang="en-US" altLang="zh-CN" dirty="0"/>
              <a:t>The team needs to collectively assess the necessity and feasibility of the 			changes to ensure that the required modifications do not impact the overall project 		timeline.</a:t>
            </a:r>
            <a:endParaRPr lang="zh-CN" altLang="en-US" dirty="0"/>
          </a:p>
        </p:txBody>
      </p:sp>
      <p:sp>
        <p:nvSpPr>
          <p:cNvPr id="3" name="文本框 2">
            <a:extLst>
              <a:ext uri="{FF2B5EF4-FFF2-40B4-BE49-F238E27FC236}">
                <a16:creationId xmlns:a16="http://schemas.microsoft.com/office/drawing/2014/main" id="{45969AA9-50B3-7ED0-2271-5803DABE36D8}"/>
              </a:ext>
            </a:extLst>
          </p:cNvPr>
          <p:cNvSpPr txBox="1"/>
          <p:nvPr/>
        </p:nvSpPr>
        <p:spPr>
          <a:xfrm>
            <a:off x="514349" y="4785499"/>
            <a:ext cx="9794366" cy="400110"/>
          </a:xfrm>
          <a:prstGeom prst="rect">
            <a:avLst/>
          </a:prstGeom>
          <a:noFill/>
        </p:spPr>
        <p:txBody>
          <a:bodyPr wrap="square">
            <a:spAutoFit/>
          </a:bodyPr>
          <a:lstStyle/>
          <a:p>
            <a:pPr algn="just"/>
            <a:r>
              <a:rPr lang="en-US" altLang="zh-CN" sz="2000" dirty="0"/>
              <a:t>Other risks</a:t>
            </a:r>
            <a:r>
              <a:rPr lang="zh-CN" altLang="en-US" sz="2000" dirty="0"/>
              <a:t>：</a:t>
            </a:r>
            <a:r>
              <a:rPr lang="en-US" altLang="zh-CN" sz="2000" b="0" i="0" dirty="0">
                <a:solidFill>
                  <a:srgbClr val="D1D5DB"/>
                </a:solidFill>
                <a:effectLst/>
                <a:latin typeface="Söhne"/>
              </a:rPr>
              <a:t> </a:t>
            </a:r>
            <a:r>
              <a:rPr lang="en-US" altLang="zh-CN" dirty="0"/>
              <a:t>Discussion and reevaluation of the development plan and risk assessment are required.</a:t>
            </a:r>
            <a:endParaRPr lang="zh-CN" altLang="en-US" dirty="0"/>
          </a:p>
        </p:txBody>
      </p:sp>
      <p:sp>
        <p:nvSpPr>
          <p:cNvPr id="7" name="文本框 6">
            <a:extLst>
              <a:ext uri="{FF2B5EF4-FFF2-40B4-BE49-F238E27FC236}">
                <a16:creationId xmlns:a16="http://schemas.microsoft.com/office/drawing/2014/main" id="{7E88657C-DF79-D9D6-C22F-6218958DE92B}"/>
              </a:ext>
            </a:extLst>
          </p:cNvPr>
          <p:cNvSpPr txBox="1"/>
          <p:nvPr/>
        </p:nvSpPr>
        <p:spPr>
          <a:xfrm>
            <a:off x="514349" y="5420320"/>
            <a:ext cx="9794366" cy="646331"/>
          </a:xfrm>
          <a:prstGeom prst="rect">
            <a:avLst/>
          </a:prstGeom>
          <a:noFill/>
        </p:spPr>
        <p:txBody>
          <a:bodyPr wrap="square">
            <a:spAutoFit/>
          </a:bodyPr>
          <a:lstStyle/>
          <a:p>
            <a:r>
              <a:rPr lang="en-US" altLang="zh-CN" dirty="0"/>
              <a:t>      Risk reviews will be conducted every three weeks to assess project progress, summarize lessons learned, and incorporate them into process improvements.</a:t>
            </a:r>
            <a:endParaRPr lang="zh-CN" altLang="en-US" dirty="0"/>
          </a:p>
        </p:txBody>
      </p:sp>
    </p:spTree>
    <p:extLst>
      <p:ext uri="{BB962C8B-B14F-4D97-AF65-F5344CB8AC3E}">
        <p14:creationId xmlns:p14="http://schemas.microsoft.com/office/powerpoint/2010/main" val="56958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19050" y="122555"/>
            <a:ext cx="754570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4 Product demo</a:t>
            </a:r>
            <a:endParaRPr lang="zh-CN" altLang="en-US" sz="3200" dirty="0">
              <a:solidFill>
                <a:srgbClr val="1570C1"/>
              </a:solidFill>
              <a:latin typeface="DIN" pitchFamily="50" charset="0"/>
            </a:endParaRPr>
          </a:p>
        </p:txBody>
      </p:sp>
      <p:pic>
        <p:nvPicPr>
          <p:cNvPr id="5" name="图片 4">
            <a:extLst>
              <a:ext uri="{FF2B5EF4-FFF2-40B4-BE49-F238E27FC236}">
                <a16:creationId xmlns:a16="http://schemas.microsoft.com/office/drawing/2014/main" id="{91D5F9CE-BF2B-114F-6606-F2D879E675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581" y="833438"/>
            <a:ext cx="2844956" cy="2602510"/>
          </a:xfrm>
          <a:prstGeom prst="rect">
            <a:avLst/>
          </a:prstGeom>
        </p:spPr>
      </p:pic>
      <p:pic>
        <p:nvPicPr>
          <p:cNvPr id="9" name="图片 8">
            <a:extLst>
              <a:ext uri="{FF2B5EF4-FFF2-40B4-BE49-F238E27FC236}">
                <a16:creationId xmlns:a16="http://schemas.microsoft.com/office/drawing/2014/main" id="{797375D4-4520-497A-886E-2353C27EB7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7537" y="833438"/>
            <a:ext cx="2844956" cy="2602510"/>
          </a:xfrm>
          <a:prstGeom prst="rect">
            <a:avLst/>
          </a:prstGeom>
        </p:spPr>
      </p:pic>
      <p:pic>
        <p:nvPicPr>
          <p:cNvPr id="10" name="图片 9">
            <a:extLst>
              <a:ext uri="{FF2B5EF4-FFF2-40B4-BE49-F238E27FC236}">
                <a16:creationId xmlns:a16="http://schemas.microsoft.com/office/drawing/2014/main" id="{8B8EB74C-AC43-4EFB-5BC6-7DDBE59585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2493" y="833438"/>
            <a:ext cx="2837361" cy="2595562"/>
          </a:xfrm>
          <a:prstGeom prst="rect">
            <a:avLst/>
          </a:prstGeom>
        </p:spPr>
      </p:pic>
      <p:pic>
        <p:nvPicPr>
          <p:cNvPr id="11" name="图片 10">
            <a:extLst>
              <a:ext uri="{FF2B5EF4-FFF2-40B4-BE49-F238E27FC236}">
                <a16:creationId xmlns:a16="http://schemas.microsoft.com/office/drawing/2014/main" id="{13A81B77-3258-B1F4-CB98-E978B6C75D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9853" y="826490"/>
            <a:ext cx="2837361" cy="2595562"/>
          </a:xfrm>
          <a:prstGeom prst="rect">
            <a:avLst/>
          </a:prstGeom>
        </p:spPr>
      </p:pic>
      <p:pic>
        <p:nvPicPr>
          <p:cNvPr id="13" name="图片 12">
            <a:extLst>
              <a:ext uri="{FF2B5EF4-FFF2-40B4-BE49-F238E27FC236}">
                <a16:creationId xmlns:a16="http://schemas.microsoft.com/office/drawing/2014/main" id="{11C60F81-9862-DABE-D302-2EDAB62B29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856" y="3542422"/>
            <a:ext cx="2844956" cy="2602510"/>
          </a:xfrm>
          <a:prstGeom prst="rect">
            <a:avLst/>
          </a:prstGeom>
        </p:spPr>
      </p:pic>
      <p:pic>
        <p:nvPicPr>
          <p:cNvPr id="15" name="图片 14">
            <a:extLst>
              <a:ext uri="{FF2B5EF4-FFF2-40B4-BE49-F238E27FC236}">
                <a16:creationId xmlns:a16="http://schemas.microsoft.com/office/drawing/2014/main" id="{8B40CDCC-0C91-9B3C-A77C-CEBDC50CD3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0484" y="3549370"/>
            <a:ext cx="2837361" cy="2595562"/>
          </a:xfrm>
          <a:prstGeom prst="rect">
            <a:avLst/>
          </a:prstGeom>
        </p:spPr>
      </p:pic>
      <p:pic>
        <p:nvPicPr>
          <p:cNvPr id="18" name="图片 17">
            <a:extLst>
              <a:ext uri="{FF2B5EF4-FFF2-40B4-BE49-F238E27FC236}">
                <a16:creationId xmlns:a16="http://schemas.microsoft.com/office/drawing/2014/main" id="{4490AA87-3A70-A688-4F30-EF7D33D1D9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11517" y="3549370"/>
            <a:ext cx="2837361" cy="2595562"/>
          </a:xfrm>
          <a:prstGeom prst="rect">
            <a:avLst/>
          </a:prstGeom>
        </p:spPr>
      </p:pic>
    </p:spTree>
    <p:extLst>
      <p:ext uri="{BB962C8B-B14F-4D97-AF65-F5344CB8AC3E}">
        <p14:creationId xmlns:p14="http://schemas.microsoft.com/office/powerpoint/2010/main" val="40417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993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9940" name="文本框 17"/>
          <p:cNvSpPr txBox="1">
            <a:spLocks noChangeArrowheads="1"/>
          </p:cNvSpPr>
          <p:nvPr/>
        </p:nvSpPr>
        <p:spPr bwMode="auto">
          <a:xfrm>
            <a:off x="19050" y="122238"/>
            <a:ext cx="5410200" cy="583565"/>
          </a:xfrm>
          <a:prstGeom prst="rect">
            <a:avLst/>
          </a:prstGeom>
          <a:noFill/>
          <a:ln w="9525">
            <a:noFill/>
            <a:miter lim="800000"/>
          </a:ln>
        </p:spPr>
        <p:txBody>
          <a:bodyPr>
            <a:spAutoFit/>
          </a:bodyPr>
          <a:lstStyle/>
          <a:p>
            <a:pPr algn="l" eaLnBrk="1" hangingPunct="1"/>
            <a:r>
              <a:rPr lang="en-US" altLang="zh-CN" sz="3200" dirty="0">
                <a:solidFill>
                  <a:srgbClr val="1570C1"/>
                </a:solidFill>
                <a:latin typeface="DIN" pitchFamily="50" charset="0"/>
              </a:rPr>
              <a:t>5 Test plan and case</a:t>
            </a:r>
            <a:endParaRPr lang="zh-CN" altLang="en-US" sz="3200" dirty="0">
              <a:solidFill>
                <a:srgbClr val="1570C1"/>
              </a:solidFill>
              <a:latin typeface="DIN" pitchFamily="50" charset="0"/>
            </a:endParaRPr>
          </a:p>
        </p:txBody>
      </p:sp>
      <p:graphicFrame>
        <p:nvGraphicFramePr>
          <p:cNvPr id="13" name="表格 12">
            <a:extLst>
              <a:ext uri="{FF2B5EF4-FFF2-40B4-BE49-F238E27FC236}">
                <a16:creationId xmlns:a16="http://schemas.microsoft.com/office/drawing/2014/main" id="{D100084C-5851-99EA-8677-137D4C09A6F6}"/>
              </a:ext>
            </a:extLst>
          </p:cNvPr>
          <p:cNvGraphicFramePr>
            <a:graphicFrameLocks noGrp="1"/>
          </p:cNvGraphicFramePr>
          <p:nvPr/>
        </p:nvGraphicFramePr>
        <p:xfrm>
          <a:off x="1586917" y="1009650"/>
          <a:ext cx="9018165" cy="4421632"/>
        </p:xfrm>
        <a:graphic>
          <a:graphicData uri="http://schemas.openxmlformats.org/drawingml/2006/table">
            <a:tbl>
              <a:tblPr firstRow="1" bandRow="1">
                <a:tableStyleId>{5C22544A-7EE6-4342-B048-85BDC9FD1C3A}</a:tableStyleId>
              </a:tblPr>
              <a:tblGrid>
                <a:gridCol w="2594074">
                  <a:extLst>
                    <a:ext uri="{9D8B030D-6E8A-4147-A177-3AD203B41FA5}">
                      <a16:colId xmlns:a16="http://schemas.microsoft.com/office/drawing/2014/main" val="1036543704"/>
                    </a:ext>
                  </a:extLst>
                </a:gridCol>
                <a:gridCol w="6424091">
                  <a:extLst>
                    <a:ext uri="{9D8B030D-6E8A-4147-A177-3AD203B41FA5}">
                      <a16:colId xmlns:a16="http://schemas.microsoft.com/office/drawing/2014/main" val="3311748715"/>
                    </a:ext>
                  </a:extLst>
                </a:gridCol>
              </a:tblGrid>
              <a:tr h="841481">
                <a:tc>
                  <a:txBody>
                    <a:bodyPr/>
                    <a:lstStyle/>
                    <a:p>
                      <a:pPr algn="ctr"/>
                      <a:r>
                        <a:rPr lang="en-US" altLang="zh-CN" dirty="0"/>
                        <a:t>test</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The purpose and importance of project software testing are to ensure high quality and reliability of the software before it is delivered to end users. </a:t>
                      </a:r>
                      <a:endParaRPr lang="zh-CN" altLang="en-US" dirty="0"/>
                    </a:p>
                  </a:txBody>
                  <a:tcPr/>
                </a:tc>
                <a:extLst>
                  <a:ext uri="{0D108BD9-81ED-4DB2-BD59-A6C34878D82A}">
                    <a16:rowId xmlns:a16="http://schemas.microsoft.com/office/drawing/2014/main" val="3875441220"/>
                  </a:ext>
                </a:extLst>
              </a:tr>
              <a:tr h="531120">
                <a:tc>
                  <a:txBody>
                    <a:bodyPr/>
                    <a:lstStyle/>
                    <a:p>
                      <a:pPr algn="ctr"/>
                      <a:r>
                        <a:rPr lang="en-US" altLang="zh-CN" dirty="0"/>
                        <a:t>Test specification</a:t>
                      </a:r>
                      <a:endParaRPr lang="zh-CN" altLang="en-US" dirty="0"/>
                    </a:p>
                  </a:txBody>
                  <a:tcPr/>
                </a:tc>
                <a:tc>
                  <a:txBody>
                    <a:bodyPr/>
                    <a:lstStyle/>
                    <a:p>
                      <a:pPr algn="ctr"/>
                      <a:r>
                        <a:rPr lang="en-US" altLang="zh-CN" dirty="0"/>
                        <a:t>The GUI involved in the project and all the functions</a:t>
                      </a:r>
                      <a:endParaRPr lang="zh-CN" altLang="en-US" dirty="0"/>
                    </a:p>
                  </a:txBody>
                  <a:tcPr/>
                </a:tc>
                <a:extLst>
                  <a:ext uri="{0D108BD9-81ED-4DB2-BD59-A6C34878D82A}">
                    <a16:rowId xmlns:a16="http://schemas.microsoft.com/office/drawing/2014/main" val="2406911534"/>
                  </a:ext>
                </a:extLst>
              </a:tr>
              <a:tr h="956186">
                <a:tc>
                  <a:txBody>
                    <a:bodyPr/>
                    <a:lstStyle/>
                    <a:p>
                      <a:pPr algn="ctr"/>
                      <a:r>
                        <a:rPr lang="en-US" altLang="zh-CN" sz="1800" kern="1200" dirty="0">
                          <a:solidFill>
                            <a:schemeClr val="dk1"/>
                          </a:solidFill>
                          <a:effectLst/>
                          <a:latin typeface="+mn-lt"/>
                          <a:ea typeface="+mn-ea"/>
                          <a:cs typeface="+mn-cs"/>
                        </a:rPr>
                        <a:t>Purpose and expected result</a:t>
                      </a:r>
                      <a:endParaRPr lang="zh-CN" altLang="en-US" dirty="0"/>
                    </a:p>
                  </a:txBody>
                  <a:tcPr/>
                </a:tc>
                <a:tc>
                  <a:txBody>
                    <a:bodyPr/>
                    <a:lstStyle/>
                    <a:p>
                      <a:pPr algn="ctr"/>
                      <a:r>
                        <a:rPr lang="en-US" altLang="zh-CN" dirty="0"/>
                        <a:t>Ensure that all images are displayed correctly in their respective GUI, guaranteeing that all functions correctly process the images. For critical functions, it is also important to ensure completion within the specified timeframe.</a:t>
                      </a:r>
                      <a:endParaRPr lang="zh-CN" altLang="en-US" dirty="0"/>
                    </a:p>
                  </a:txBody>
                  <a:tcPr/>
                </a:tc>
                <a:extLst>
                  <a:ext uri="{0D108BD9-81ED-4DB2-BD59-A6C34878D82A}">
                    <a16:rowId xmlns:a16="http://schemas.microsoft.com/office/drawing/2014/main" val="1602648469"/>
                  </a:ext>
                </a:extLst>
              </a:tr>
              <a:tr h="650590">
                <a:tc>
                  <a:txBody>
                    <a:bodyPr/>
                    <a:lstStyle/>
                    <a:p>
                      <a:pPr algn="ctr"/>
                      <a:r>
                        <a:rPr lang="en-US" altLang="zh-CN" dirty="0"/>
                        <a:t>The strategy of testing</a:t>
                      </a:r>
                      <a:endParaRPr lang="zh-CN" altLang="en-US" dirty="0"/>
                    </a:p>
                  </a:txBody>
                  <a:tcPr/>
                </a:tc>
                <a:tc>
                  <a:txBody>
                    <a:bodyPr/>
                    <a:lstStyle/>
                    <a:p>
                      <a:pPr algn="ctr"/>
                      <a:r>
                        <a:rPr lang="en-US" altLang="zh-CN" dirty="0"/>
                        <a:t>Unit test</a:t>
                      </a:r>
                      <a:endParaRPr lang="zh-CN" altLang="en-US" dirty="0"/>
                    </a:p>
                  </a:txBody>
                  <a:tcPr/>
                </a:tc>
                <a:extLst>
                  <a:ext uri="{0D108BD9-81ED-4DB2-BD59-A6C34878D82A}">
                    <a16:rowId xmlns:a16="http://schemas.microsoft.com/office/drawing/2014/main" val="917007466"/>
                  </a:ext>
                </a:extLst>
              </a:tr>
              <a:tr h="405282">
                <a:tc>
                  <a:txBody>
                    <a:bodyPr/>
                    <a:lstStyle/>
                    <a:p>
                      <a:pPr algn="ctr"/>
                      <a:r>
                        <a:rPr lang="en-US" altLang="zh-CN" dirty="0"/>
                        <a:t>Test tools </a:t>
                      </a:r>
                      <a:endParaRPr lang="zh-CN" altLang="en-US" dirty="0"/>
                    </a:p>
                  </a:txBody>
                  <a:tcPr/>
                </a:tc>
                <a:tc>
                  <a:txBody>
                    <a:bodyPr/>
                    <a:lstStyle/>
                    <a:p>
                      <a:pPr algn="ctr"/>
                      <a:r>
                        <a:rPr lang="en-US" altLang="zh-CN" dirty="0" err="1"/>
                        <a:t>Unittest</a:t>
                      </a:r>
                      <a:r>
                        <a:rPr lang="zh-CN" altLang="en-US" dirty="0"/>
                        <a:t>、</a:t>
                      </a:r>
                      <a:r>
                        <a:rPr lang="en-US" altLang="zh-CN" dirty="0" err="1"/>
                        <a:t>Qtest</a:t>
                      </a:r>
                      <a:r>
                        <a:rPr lang="zh-CN" altLang="en-US" dirty="0"/>
                        <a:t>、</a:t>
                      </a:r>
                      <a:r>
                        <a:rPr lang="en-US" altLang="zh-CN" dirty="0" err="1"/>
                        <a:t>XTestRunner</a:t>
                      </a:r>
                      <a:endParaRPr lang="zh-CN" altLang="en-US" dirty="0"/>
                    </a:p>
                  </a:txBody>
                  <a:tcPr/>
                </a:tc>
                <a:extLst>
                  <a:ext uri="{0D108BD9-81ED-4DB2-BD59-A6C34878D82A}">
                    <a16:rowId xmlns:a16="http://schemas.microsoft.com/office/drawing/2014/main" val="1517940767"/>
                  </a:ext>
                </a:extLst>
              </a:tr>
              <a:tr h="202641">
                <a:tc>
                  <a:txBody>
                    <a:bodyPr/>
                    <a:lstStyle/>
                    <a:p>
                      <a:pPr algn="ctr"/>
                      <a:r>
                        <a:rPr lang="en-US" altLang="zh-CN" dirty="0"/>
                        <a:t>Tester </a:t>
                      </a:r>
                      <a:endParaRPr lang="zh-CN" altLang="en-US" dirty="0"/>
                    </a:p>
                  </a:txBody>
                  <a:tcPr/>
                </a:tc>
                <a:tc>
                  <a:txBody>
                    <a:bodyPr/>
                    <a:lstStyle/>
                    <a:p>
                      <a:pPr algn="ctr"/>
                      <a:r>
                        <a:rPr lang="en-US" altLang="zh-CN" dirty="0"/>
                        <a:t>Xu </a:t>
                      </a:r>
                      <a:r>
                        <a:rPr lang="en-US" altLang="zh-CN" dirty="0" err="1"/>
                        <a:t>Yuzhuo</a:t>
                      </a:r>
                      <a:endParaRPr lang="zh-CN" altLang="en-US" dirty="0"/>
                    </a:p>
                  </a:txBody>
                  <a:tcPr/>
                </a:tc>
                <a:extLst>
                  <a:ext uri="{0D108BD9-81ED-4DB2-BD59-A6C34878D82A}">
                    <a16:rowId xmlns:a16="http://schemas.microsoft.com/office/drawing/2014/main" val="1502922371"/>
                  </a:ext>
                </a:extLst>
              </a:tr>
              <a:tr h="202641">
                <a:tc>
                  <a:txBody>
                    <a:bodyPr/>
                    <a:lstStyle/>
                    <a:p>
                      <a:pPr algn="ctr"/>
                      <a:r>
                        <a:rPr lang="en-US" altLang="zh-CN" dirty="0"/>
                        <a:t>Test time</a:t>
                      </a:r>
                      <a:endParaRPr lang="zh-CN" altLang="en-US" dirty="0"/>
                    </a:p>
                  </a:txBody>
                  <a:tcPr/>
                </a:tc>
                <a:tc>
                  <a:txBody>
                    <a:bodyPr/>
                    <a:lstStyle/>
                    <a:p>
                      <a:pPr algn="ctr"/>
                      <a:r>
                        <a:rPr lang="en-US" altLang="zh-CN" dirty="0"/>
                        <a:t>Two weeks</a:t>
                      </a:r>
                      <a:endParaRPr lang="zh-CN" altLang="en-US" dirty="0"/>
                    </a:p>
                  </a:txBody>
                  <a:tcPr/>
                </a:tc>
                <a:extLst>
                  <a:ext uri="{0D108BD9-81ED-4DB2-BD59-A6C34878D82A}">
                    <a16:rowId xmlns:a16="http://schemas.microsoft.com/office/drawing/2014/main" val="1893959274"/>
                  </a:ext>
                </a:extLst>
              </a:tr>
            </a:tbl>
          </a:graphicData>
        </a:graphic>
      </p:graphicFrame>
    </p:spTree>
    <p:extLst>
      <p:ext uri="{BB962C8B-B14F-4D97-AF65-F5344CB8AC3E}">
        <p14:creationId xmlns:p14="http://schemas.microsoft.com/office/powerpoint/2010/main" val="47862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993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9940" name="文本框 17"/>
          <p:cNvSpPr txBox="1">
            <a:spLocks noChangeArrowheads="1"/>
          </p:cNvSpPr>
          <p:nvPr/>
        </p:nvSpPr>
        <p:spPr bwMode="auto">
          <a:xfrm>
            <a:off x="19050" y="122238"/>
            <a:ext cx="5410200" cy="583565"/>
          </a:xfrm>
          <a:prstGeom prst="rect">
            <a:avLst/>
          </a:prstGeom>
          <a:noFill/>
          <a:ln w="9525">
            <a:noFill/>
            <a:miter lim="800000"/>
          </a:ln>
        </p:spPr>
        <p:txBody>
          <a:bodyPr>
            <a:spAutoFit/>
          </a:bodyPr>
          <a:lstStyle/>
          <a:p>
            <a:pPr algn="l" eaLnBrk="1" hangingPunct="1"/>
            <a:r>
              <a:rPr lang="en-US" altLang="zh-CN" sz="3200" dirty="0">
                <a:solidFill>
                  <a:srgbClr val="1570C1"/>
                </a:solidFill>
                <a:latin typeface="DIN" pitchFamily="50" charset="0"/>
              </a:rPr>
              <a:t>5 Test plan and case</a:t>
            </a:r>
            <a:endParaRPr lang="zh-CN" altLang="en-US" sz="3200" dirty="0">
              <a:solidFill>
                <a:srgbClr val="1570C1"/>
              </a:solidFill>
              <a:latin typeface="DIN" pitchFamily="50" charset="0"/>
            </a:endParaRPr>
          </a:p>
        </p:txBody>
      </p:sp>
      <p:sp>
        <p:nvSpPr>
          <p:cNvPr id="4" name="文本框 3">
            <a:extLst>
              <a:ext uri="{FF2B5EF4-FFF2-40B4-BE49-F238E27FC236}">
                <a16:creationId xmlns:a16="http://schemas.microsoft.com/office/drawing/2014/main" id="{71D19570-D255-DFD9-2701-363DF6CC23A3}"/>
              </a:ext>
            </a:extLst>
          </p:cNvPr>
          <p:cNvSpPr txBox="1"/>
          <p:nvPr/>
        </p:nvSpPr>
        <p:spPr>
          <a:xfrm>
            <a:off x="514350" y="885190"/>
            <a:ext cx="8663206" cy="369332"/>
          </a:xfrm>
          <a:prstGeom prst="rect">
            <a:avLst/>
          </a:prstGeom>
          <a:noFill/>
        </p:spPr>
        <p:txBody>
          <a:bodyPr wrap="square" rtlCol="0">
            <a:spAutoFit/>
          </a:bodyPr>
          <a:lstStyle/>
          <a:p>
            <a:r>
              <a:rPr lang="en-US" altLang="zh-CN" b="1" dirty="0"/>
              <a:t>Main function </a:t>
            </a:r>
            <a:r>
              <a:rPr lang="en-US" altLang="zh-CN" dirty="0"/>
              <a:t>: License plate recognition and middle diagram, result diagram display</a:t>
            </a:r>
            <a:endParaRPr lang="zh-CN" altLang="en-US" dirty="0"/>
          </a:p>
        </p:txBody>
      </p:sp>
      <p:sp>
        <p:nvSpPr>
          <p:cNvPr id="9" name="文本框 8">
            <a:extLst>
              <a:ext uri="{FF2B5EF4-FFF2-40B4-BE49-F238E27FC236}">
                <a16:creationId xmlns:a16="http://schemas.microsoft.com/office/drawing/2014/main" id="{56975DEE-428F-F51A-E11A-CB369B7D09A6}"/>
              </a:ext>
            </a:extLst>
          </p:cNvPr>
          <p:cNvSpPr txBox="1"/>
          <p:nvPr/>
        </p:nvSpPr>
        <p:spPr>
          <a:xfrm>
            <a:off x="514350" y="1367406"/>
            <a:ext cx="8045043" cy="1754326"/>
          </a:xfrm>
          <a:prstGeom prst="rect">
            <a:avLst/>
          </a:prstGeom>
          <a:noFill/>
        </p:spPr>
        <p:txBody>
          <a:bodyPr wrap="square" rtlCol="0">
            <a:spAutoFit/>
          </a:bodyPr>
          <a:lstStyle/>
          <a:p>
            <a:r>
              <a:rPr lang="en-US" altLang="zh-CN" b="1" dirty="0"/>
              <a:t>Purpose</a:t>
            </a:r>
            <a:r>
              <a:rPr lang="en-US" altLang="zh-CN" dirty="0"/>
              <a:t> :</a:t>
            </a:r>
          </a:p>
          <a:p>
            <a:r>
              <a:rPr lang="en-US" altLang="zh-CN" dirty="0"/>
              <a:t>1) This function can correctly identify the license plate number of different types of pictures. </a:t>
            </a:r>
          </a:p>
          <a:p>
            <a:r>
              <a:rPr lang="en-US" altLang="zh-CN" dirty="0"/>
              <a:t>2) The middle picture and the final result picture can be correctly displayed.</a:t>
            </a:r>
          </a:p>
          <a:p>
            <a:r>
              <a:rPr lang="en-US" altLang="zh-CN" dirty="0"/>
              <a:t>3) The identification time is within 1.1s.</a:t>
            </a:r>
          </a:p>
          <a:p>
            <a:r>
              <a:rPr lang="en-US" altLang="zh-CN" dirty="0"/>
              <a:t>4) When the user does not select the picture, will the prompt dialog box pop up</a:t>
            </a:r>
            <a:endParaRPr lang="zh-CN" altLang="en-US" dirty="0"/>
          </a:p>
        </p:txBody>
      </p:sp>
      <p:pic>
        <p:nvPicPr>
          <p:cNvPr id="11" name="图片 10">
            <a:extLst>
              <a:ext uri="{FF2B5EF4-FFF2-40B4-BE49-F238E27FC236}">
                <a16:creationId xmlns:a16="http://schemas.microsoft.com/office/drawing/2014/main" id="{8042C3F3-D437-A4F3-FFC3-1635ED003B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2376" y="3121732"/>
            <a:ext cx="6593747" cy="3599087"/>
          </a:xfrm>
          <a:prstGeom prst="rect">
            <a:avLst/>
          </a:prstGeom>
        </p:spPr>
      </p:pic>
    </p:spTree>
    <p:extLst>
      <p:ext uri="{BB962C8B-B14F-4D97-AF65-F5344CB8AC3E}">
        <p14:creationId xmlns:p14="http://schemas.microsoft.com/office/powerpoint/2010/main" val="628073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993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9940" name="文本框 17"/>
          <p:cNvSpPr txBox="1">
            <a:spLocks noChangeArrowheads="1"/>
          </p:cNvSpPr>
          <p:nvPr/>
        </p:nvSpPr>
        <p:spPr bwMode="auto">
          <a:xfrm>
            <a:off x="19050" y="122238"/>
            <a:ext cx="5410200" cy="583565"/>
          </a:xfrm>
          <a:prstGeom prst="rect">
            <a:avLst/>
          </a:prstGeom>
          <a:noFill/>
          <a:ln w="9525">
            <a:noFill/>
            <a:miter lim="800000"/>
          </a:ln>
        </p:spPr>
        <p:txBody>
          <a:bodyPr>
            <a:spAutoFit/>
          </a:bodyPr>
          <a:lstStyle/>
          <a:p>
            <a:pPr algn="l" eaLnBrk="1" hangingPunct="1"/>
            <a:r>
              <a:rPr lang="en-US" altLang="zh-CN" sz="3200" dirty="0">
                <a:solidFill>
                  <a:srgbClr val="1570C1"/>
                </a:solidFill>
                <a:latin typeface="DIN" pitchFamily="50" charset="0"/>
              </a:rPr>
              <a:t>5 Test plan and case</a:t>
            </a:r>
            <a:endParaRPr lang="zh-CN" altLang="en-US" sz="3200" dirty="0">
              <a:solidFill>
                <a:srgbClr val="1570C1"/>
              </a:solidFill>
              <a:latin typeface="DIN" pitchFamily="50" charset="0"/>
            </a:endParaRPr>
          </a:p>
        </p:txBody>
      </p:sp>
      <p:sp>
        <p:nvSpPr>
          <p:cNvPr id="4" name="文本框 3">
            <a:extLst>
              <a:ext uri="{FF2B5EF4-FFF2-40B4-BE49-F238E27FC236}">
                <a16:creationId xmlns:a16="http://schemas.microsoft.com/office/drawing/2014/main" id="{71D19570-D255-DFD9-2701-363DF6CC23A3}"/>
              </a:ext>
            </a:extLst>
          </p:cNvPr>
          <p:cNvSpPr txBox="1"/>
          <p:nvPr/>
        </p:nvSpPr>
        <p:spPr>
          <a:xfrm>
            <a:off x="424657" y="769953"/>
            <a:ext cx="8663206" cy="461665"/>
          </a:xfrm>
          <a:prstGeom prst="rect">
            <a:avLst/>
          </a:prstGeom>
          <a:noFill/>
        </p:spPr>
        <p:txBody>
          <a:bodyPr wrap="square" rtlCol="0">
            <a:spAutoFit/>
          </a:bodyPr>
          <a:lstStyle/>
          <a:p>
            <a:r>
              <a:rPr lang="en-US" altLang="zh-CN" sz="2400" b="1" dirty="0"/>
              <a:t>Cases :</a:t>
            </a:r>
            <a:endParaRPr lang="zh-CN" altLang="en-US" sz="2400" b="1" dirty="0"/>
          </a:p>
        </p:txBody>
      </p:sp>
      <p:pic>
        <p:nvPicPr>
          <p:cNvPr id="5" name="图片 4">
            <a:extLst>
              <a:ext uri="{FF2B5EF4-FFF2-40B4-BE49-F238E27FC236}">
                <a16:creationId xmlns:a16="http://schemas.microsoft.com/office/drawing/2014/main" id="{0473D022-73AA-9E3D-0B4E-937F32D6A8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8607" y="1324881"/>
            <a:ext cx="2557778" cy="1438750"/>
          </a:xfrm>
          <a:prstGeom prst="rect">
            <a:avLst/>
          </a:prstGeom>
        </p:spPr>
      </p:pic>
      <p:pic>
        <p:nvPicPr>
          <p:cNvPr id="7" name="图片 6">
            <a:extLst>
              <a:ext uri="{FF2B5EF4-FFF2-40B4-BE49-F238E27FC236}">
                <a16:creationId xmlns:a16="http://schemas.microsoft.com/office/drawing/2014/main" id="{DEFF9B10-5F16-47FC-0D61-48DDC596A0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350" y="1324881"/>
            <a:ext cx="2557779" cy="1438751"/>
          </a:xfrm>
          <a:prstGeom prst="rect">
            <a:avLst/>
          </a:prstGeom>
        </p:spPr>
      </p:pic>
      <p:pic>
        <p:nvPicPr>
          <p:cNvPr id="18" name="图片 17">
            <a:extLst>
              <a:ext uri="{FF2B5EF4-FFF2-40B4-BE49-F238E27FC236}">
                <a16:creationId xmlns:a16="http://schemas.microsoft.com/office/drawing/2014/main" id="{0D3F7328-8749-BEB2-CEB4-ADB95A1F6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479" y="1324881"/>
            <a:ext cx="2557778" cy="1438750"/>
          </a:xfrm>
          <a:prstGeom prst="rect">
            <a:avLst/>
          </a:prstGeom>
        </p:spPr>
      </p:pic>
      <p:pic>
        <p:nvPicPr>
          <p:cNvPr id="21" name="图片 20">
            <a:extLst>
              <a:ext uri="{FF2B5EF4-FFF2-40B4-BE49-F238E27FC236}">
                <a16:creationId xmlns:a16="http://schemas.microsoft.com/office/drawing/2014/main" id="{39A1D3AC-EA2D-FA49-9B61-91E92952E9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4165" y="1324881"/>
            <a:ext cx="2557780" cy="1438751"/>
          </a:xfrm>
          <a:prstGeom prst="rect">
            <a:avLst/>
          </a:prstGeom>
        </p:spPr>
      </p:pic>
      <p:pic>
        <p:nvPicPr>
          <p:cNvPr id="23" name="图片 22">
            <a:extLst>
              <a:ext uri="{FF2B5EF4-FFF2-40B4-BE49-F238E27FC236}">
                <a16:creationId xmlns:a16="http://schemas.microsoft.com/office/drawing/2014/main" id="{4CD8FDBC-79C2-540E-E5F0-CAC0801A51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4350" y="3195216"/>
            <a:ext cx="2557779" cy="1438751"/>
          </a:xfrm>
          <a:prstGeom prst="rect">
            <a:avLst/>
          </a:prstGeom>
        </p:spPr>
      </p:pic>
      <p:pic>
        <p:nvPicPr>
          <p:cNvPr id="25" name="图片 24">
            <a:extLst>
              <a:ext uri="{FF2B5EF4-FFF2-40B4-BE49-F238E27FC236}">
                <a16:creationId xmlns:a16="http://schemas.microsoft.com/office/drawing/2014/main" id="{48D35F23-4AAB-73DB-1ADD-FED3DCCAC2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V="1">
            <a:off x="3586479" y="3195216"/>
            <a:ext cx="2557778" cy="1438750"/>
          </a:xfrm>
          <a:prstGeom prst="rect">
            <a:avLst/>
          </a:prstGeom>
        </p:spPr>
      </p:pic>
      <p:pic>
        <p:nvPicPr>
          <p:cNvPr id="27" name="图片 26">
            <a:extLst>
              <a:ext uri="{FF2B5EF4-FFF2-40B4-BE49-F238E27FC236}">
                <a16:creationId xmlns:a16="http://schemas.microsoft.com/office/drawing/2014/main" id="{261FF7C5-2408-8977-ED87-1648374186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8606" y="3195216"/>
            <a:ext cx="2557779" cy="1438751"/>
          </a:xfrm>
          <a:prstGeom prst="rect">
            <a:avLst/>
          </a:prstGeom>
        </p:spPr>
      </p:pic>
      <p:pic>
        <p:nvPicPr>
          <p:cNvPr id="29" name="图片 28">
            <a:extLst>
              <a:ext uri="{FF2B5EF4-FFF2-40B4-BE49-F238E27FC236}">
                <a16:creationId xmlns:a16="http://schemas.microsoft.com/office/drawing/2014/main" id="{55CD2209-06BE-5716-3B32-A551A35BD8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4165" y="3195216"/>
            <a:ext cx="2557779" cy="1438751"/>
          </a:xfrm>
          <a:prstGeom prst="rect">
            <a:avLst/>
          </a:prstGeom>
        </p:spPr>
      </p:pic>
      <p:pic>
        <p:nvPicPr>
          <p:cNvPr id="31" name="图片 30">
            <a:extLst>
              <a:ext uri="{FF2B5EF4-FFF2-40B4-BE49-F238E27FC236}">
                <a16:creationId xmlns:a16="http://schemas.microsoft.com/office/drawing/2014/main" id="{9F94CB72-56A0-42AE-61EA-7542758651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4059" y="4834837"/>
            <a:ext cx="3130650" cy="1851858"/>
          </a:xfrm>
          <a:prstGeom prst="rect">
            <a:avLst/>
          </a:prstGeom>
        </p:spPr>
      </p:pic>
    </p:spTree>
    <p:extLst>
      <p:ext uri="{BB962C8B-B14F-4D97-AF65-F5344CB8AC3E}">
        <p14:creationId xmlns:p14="http://schemas.microsoft.com/office/powerpoint/2010/main" val="240687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993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9940" name="文本框 17"/>
          <p:cNvSpPr txBox="1">
            <a:spLocks noChangeArrowheads="1"/>
          </p:cNvSpPr>
          <p:nvPr/>
        </p:nvSpPr>
        <p:spPr bwMode="auto">
          <a:xfrm>
            <a:off x="19050" y="122238"/>
            <a:ext cx="5410200" cy="583565"/>
          </a:xfrm>
          <a:prstGeom prst="rect">
            <a:avLst/>
          </a:prstGeom>
          <a:noFill/>
          <a:ln w="9525">
            <a:noFill/>
            <a:miter lim="800000"/>
          </a:ln>
        </p:spPr>
        <p:txBody>
          <a:bodyPr>
            <a:spAutoFit/>
          </a:bodyPr>
          <a:lstStyle/>
          <a:p>
            <a:pPr algn="l" eaLnBrk="1" hangingPunct="1"/>
            <a:r>
              <a:rPr lang="en-US" altLang="zh-CN" sz="3200" dirty="0">
                <a:solidFill>
                  <a:srgbClr val="1570C1"/>
                </a:solidFill>
                <a:latin typeface="DIN" pitchFamily="50" charset="0"/>
              </a:rPr>
              <a:t>5 Test plan and case</a:t>
            </a:r>
            <a:endParaRPr lang="zh-CN" altLang="en-US" sz="3200" dirty="0">
              <a:solidFill>
                <a:srgbClr val="1570C1"/>
              </a:solidFill>
              <a:latin typeface="DIN" pitchFamily="50" charset="0"/>
            </a:endParaRPr>
          </a:p>
        </p:txBody>
      </p:sp>
      <p:sp>
        <p:nvSpPr>
          <p:cNvPr id="4" name="文本框 3">
            <a:extLst>
              <a:ext uri="{FF2B5EF4-FFF2-40B4-BE49-F238E27FC236}">
                <a16:creationId xmlns:a16="http://schemas.microsoft.com/office/drawing/2014/main" id="{71D19570-D255-DFD9-2701-363DF6CC23A3}"/>
              </a:ext>
            </a:extLst>
          </p:cNvPr>
          <p:cNvSpPr txBox="1"/>
          <p:nvPr/>
        </p:nvSpPr>
        <p:spPr>
          <a:xfrm>
            <a:off x="514350" y="885190"/>
            <a:ext cx="8663206" cy="400110"/>
          </a:xfrm>
          <a:prstGeom prst="rect">
            <a:avLst/>
          </a:prstGeom>
          <a:noFill/>
        </p:spPr>
        <p:txBody>
          <a:bodyPr wrap="square" rtlCol="0">
            <a:spAutoFit/>
          </a:bodyPr>
          <a:lstStyle/>
          <a:p>
            <a:r>
              <a:rPr lang="en-US" altLang="zh-CN" sz="2000" b="1" dirty="0"/>
              <a:t>Result :</a:t>
            </a:r>
            <a:endParaRPr lang="zh-CN" altLang="en-US" sz="2000" b="1" dirty="0"/>
          </a:p>
        </p:txBody>
      </p:sp>
      <p:pic>
        <p:nvPicPr>
          <p:cNvPr id="5" name="图片 4">
            <a:extLst>
              <a:ext uri="{FF2B5EF4-FFF2-40B4-BE49-F238E27FC236}">
                <a16:creationId xmlns:a16="http://schemas.microsoft.com/office/drawing/2014/main" id="{76582D02-71C0-0B3C-D29C-45E3EF753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72" y="1189037"/>
            <a:ext cx="11845255" cy="4173100"/>
          </a:xfrm>
          <a:prstGeom prst="rect">
            <a:avLst/>
          </a:prstGeom>
        </p:spPr>
      </p:pic>
      <p:pic>
        <p:nvPicPr>
          <p:cNvPr id="7" name="图片 6">
            <a:extLst>
              <a:ext uri="{FF2B5EF4-FFF2-40B4-BE49-F238E27FC236}">
                <a16:creationId xmlns:a16="http://schemas.microsoft.com/office/drawing/2014/main" id="{863CCDD3-2E8A-3117-11E7-965A06250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9" y="5398618"/>
            <a:ext cx="11926348" cy="610069"/>
          </a:xfrm>
          <a:prstGeom prst="rect">
            <a:avLst/>
          </a:prstGeom>
        </p:spPr>
      </p:pic>
    </p:spTree>
    <p:extLst>
      <p:ext uri="{BB962C8B-B14F-4D97-AF65-F5344CB8AC3E}">
        <p14:creationId xmlns:p14="http://schemas.microsoft.com/office/powerpoint/2010/main" val="204994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993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9940" name="文本框 17"/>
          <p:cNvSpPr txBox="1">
            <a:spLocks noChangeArrowheads="1"/>
          </p:cNvSpPr>
          <p:nvPr/>
        </p:nvSpPr>
        <p:spPr bwMode="auto">
          <a:xfrm>
            <a:off x="19050" y="122238"/>
            <a:ext cx="5410200" cy="583565"/>
          </a:xfrm>
          <a:prstGeom prst="rect">
            <a:avLst/>
          </a:prstGeom>
          <a:noFill/>
          <a:ln w="9525">
            <a:noFill/>
            <a:miter lim="800000"/>
          </a:ln>
        </p:spPr>
        <p:txBody>
          <a:bodyPr>
            <a:spAutoFit/>
          </a:bodyPr>
          <a:lstStyle/>
          <a:p>
            <a:pPr algn="l" eaLnBrk="1" hangingPunct="1"/>
            <a:r>
              <a:rPr lang="en-US" altLang="zh-CN" sz="3200" dirty="0">
                <a:solidFill>
                  <a:srgbClr val="1570C1"/>
                </a:solidFill>
                <a:latin typeface="DIN" pitchFamily="50" charset="0"/>
              </a:rPr>
              <a:t>5 Test plan and case</a:t>
            </a:r>
            <a:endParaRPr lang="zh-CN" altLang="en-US" sz="3200" dirty="0">
              <a:solidFill>
                <a:srgbClr val="1570C1"/>
              </a:solidFill>
              <a:latin typeface="DIN" pitchFamily="50" charset="0"/>
            </a:endParaRPr>
          </a:p>
        </p:txBody>
      </p:sp>
      <p:pic>
        <p:nvPicPr>
          <p:cNvPr id="9" name="图片 8">
            <a:extLst>
              <a:ext uri="{FF2B5EF4-FFF2-40B4-BE49-F238E27FC236}">
                <a16:creationId xmlns:a16="http://schemas.microsoft.com/office/drawing/2014/main" id="{A40988BB-842B-597B-67C7-DE1B6F04B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86" y="1807861"/>
            <a:ext cx="5124364" cy="3242277"/>
          </a:xfrm>
          <a:prstGeom prst="rect">
            <a:avLst/>
          </a:prstGeom>
        </p:spPr>
      </p:pic>
      <p:pic>
        <p:nvPicPr>
          <p:cNvPr id="11" name="图片 10">
            <a:extLst>
              <a:ext uri="{FF2B5EF4-FFF2-40B4-BE49-F238E27FC236}">
                <a16:creationId xmlns:a16="http://schemas.microsoft.com/office/drawing/2014/main" id="{D0535700-EA41-83C0-A57D-B3707BC70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7861"/>
            <a:ext cx="5519975" cy="3242277"/>
          </a:xfrm>
          <a:prstGeom prst="rect">
            <a:avLst/>
          </a:prstGeom>
        </p:spPr>
      </p:pic>
      <p:sp>
        <p:nvSpPr>
          <p:cNvPr id="12" name="文本框 11">
            <a:extLst>
              <a:ext uri="{FF2B5EF4-FFF2-40B4-BE49-F238E27FC236}">
                <a16:creationId xmlns:a16="http://schemas.microsoft.com/office/drawing/2014/main" id="{CAF687CD-822B-0DD2-5A0B-AFCE14145C8D}"/>
              </a:ext>
            </a:extLst>
          </p:cNvPr>
          <p:cNvSpPr txBox="1"/>
          <p:nvPr/>
        </p:nvSpPr>
        <p:spPr>
          <a:xfrm>
            <a:off x="514350" y="885190"/>
            <a:ext cx="8663206" cy="400110"/>
          </a:xfrm>
          <a:prstGeom prst="rect">
            <a:avLst/>
          </a:prstGeom>
          <a:noFill/>
        </p:spPr>
        <p:txBody>
          <a:bodyPr wrap="square" rtlCol="0">
            <a:spAutoFit/>
          </a:bodyPr>
          <a:lstStyle/>
          <a:p>
            <a:r>
              <a:rPr lang="en-US" altLang="zh-CN" sz="2000" b="1" dirty="0"/>
              <a:t>Total Result :</a:t>
            </a:r>
            <a:endParaRPr lang="zh-CN" altLang="en-US" sz="2000" b="1" dirty="0"/>
          </a:p>
        </p:txBody>
      </p:sp>
    </p:spTree>
    <p:extLst>
      <p:ext uri="{BB962C8B-B14F-4D97-AF65-F5344CB8AC3E}">
        <p14:creationId xmlns:p14="http://schemas.microsoft.com/office/powerpoint/2010/main" val="2502238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164385" y="125135"/>
            <a:ext cx="754570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6 Summary and Reflection</a:t>
            </a:r>
            <a:endParaRPr lang="zh-CN" altLang="en-US" sz="3200" dirty="0">
              <a:solidFill>
                <a:srgbClr val="1570C1"/>
              </a:solidFill>
              <a:latin typeface="DIN" pitchFamily="50" charset="0"/>
            </a:endParaRPr>
          </a:p>
        </p:txBody>
      </p:sp>
      <p:sp>
        <p:nvSpPr>
          <p:cNvPr id="3" name="文本框 10">
            <a:extLst>
              <a:ext uri="{FF2B5EF4-FFF2-40B4-BE49-F238E27FC236}">
                <a16:creationId xmlns:a16="http://schemas.microsoft.com/office/drawing/2014/main" id="{69DE014C-8923-E569-549A-68B673BF93EC}"/>
              </a:ext>
            </a:extLst>
          </p:cNvPr>
          <p:cNvSpPr txBox="1">
            <a:spLocks noChangeArrowheads="1"/>
          </p:cNvSpPr>
          <p:nvPr/>
        </p:nvSpPr>
        <p:spPr bwMode="auto">
          <a:xfrm>
            <a:off x="514350" y="1009650"/>
            <a:ext cx="11113358" cy="1846659"/>
          </a:xfrm>
          <a:prstGeom prst="rect">
            <a:avLst/>
          </a:prstGeom>
          <a:noFill/>
          <a:ln w="9525">
            <a:noFill/>
            <a:miter lim="800000"/>
          </a:ln>
        </p:spPr>
        <p:txBody>
          <a:bodyPr wrap="square">
            <a:spAutoFit/>
          </a:bodyPr>
          <a:lstStyle/>
          <a:p>
            <a:pPr algn="just" eaLnBrk="1" hangingPunct="1"/>
            <a:r>
              <a:rPr lang="en-US" altLang="zh-CN" sz="2400" dirty="0">
                <a:solidFill>
                  <a:srgbClr val="1570C1"/>
                </a:solidFill>
                <a:latin typeface="DIN" pitchFamily="50" charset="0"/>
              </a:rPr>
              <a:t>Reflection</a:t>
            </a:r>
            <a:r>
              <a:rPr lang="zh-CN" altLang="en-US" sz="2400" kern="0" dirty="0">
                <a:solidFill>
                  <a:srgbClr val="1570C1"/>
                </a:solidFill>
                <a:latin typeface="DIN" pitchFamily="50" charset="0"/>
                <a:ea typeface="微软雅黑" panose="020B0503020204020204" pitchFamily="34" charset="-122"/>
                <a:cs typeface="Arial" panose="020B0604020202020204" pitchFamily="34" charset="0"/>
              </a:rPr>
              <a:t>：</a:t>
            </a:r>
            <a:r>
              <a:rPr lang="en-US" altLang="zh-CN"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The project only considered certain risks while neglecting others, as the project's mindset remained limited to the school environment. Personnel risks were limited to short-term issues like sick leave, neglecting long-term risks such as severe illnesses. This lack of consideration had a significant impact on the project's progress. The chosen group development approach only partially mitigated unexpected events, ultimately affecting the development timeline. Overall, the risk planning aspect was unsuccessful.</a:t>
            </a:r>
            <a:endPar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10">
            <a:extLst>
              <a:ext uri="{FF2B5EF4-FFF2-40B4-BE49-F238E27FC236}">
                <a16:creationId xmlns:a16="http://schemas.microsoft.com/office/drawing/2014/main" id="{23A499B1-BCDC-7CF5-F3F0-82CD1ADADB65}"/>
              </a:ext>
            </a:extLst>
          </p:cNvPr>
          <p:cNvSpPr txBox="1">
            <a:spLocks noChangeArrowheads="1"/>
          </p:cNvSpPr>
          <p:nvPr/>
        </p:nvSpPr>
        <p:spPr bwMode="auto">
          <a:xfrm>
            <a:off x="539321" y="3133477"/>
            <a:ext cx="11113358" cy="2123658"/>
          </a:xfrm>
          <a:prstGeom prst="rect">
            <a:avLst/>
          </a:prstGeom>
          <a:noFill/>
          <a:ln w="9525">
            <a:noFill/>
            <a:miter lim="800000"/>
          </a:ln>
        </p:spPr>
        <p:txBody>
          <a:bodyPr wrap="square">
            <a:spAutoFit/>
          </a:bodyPr>
          <a:lstStyle/>
          <a:p>
            <a:pPr algn="just" eaLnBrk="1" hangingPunct="1"/>
            <a:r>
              <a:rPr lang="en-US" altLang="zh-CN" sz="2400" dirty="0">
                <a:solidFill>
                  <a:srgbClr val="1570C1"/>
                </a:solidFill>
                <a:latin typeface="DIN" pitchFamily="50" charset="0"/>
              </a:rPr>
              <a:t>Conclusion</a:t>
            </a:r>
            <a:r>
              <a:rPr lang="zh-CN" altLang="en-US" sz="2400" dirty="0">
                <a:solidFill>
                  <a:srgbClr val="1570C1"/>
                </a:solidFill>
                <a:latin typeface="DIN" pitchFamily="50" charset="0"/>
              </a:rPr>
              <a:t>：</a:t>
            </a:r>
            <a:r>
              <a:rPr lang="en-US" altLang="zh-CN"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Through this project management practice, we learned the experience of unsuccessful risk management has highlighted its significance and the importance of exceptional team management. We realized the need for a methodical and meticulous development process, considering every detail. Project management is a comprehensive discipline</a:t>
            </a: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 not just a matter of technical development</a:t>
            </a:r>
            <a:r>
              <a:rPr lang="en-US" altLang="zh-CN" b="0" i="0" dirty="0">
                <a:solidFill>
                  <a:srgbClr val="D1D5DB"/>
                </a:solidFill>
                <a:effectLst/>
                <a:latin typeface="Söhne"/>
              </a:rPr>
              <a:t>.</a:t>
            </a:r>
            <a:r>
              <a:rPr lang="en-US" altLang="zh-CN"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 In this iteration, we successfully completed key functionalities, and in future iterations, we will address critical bugs and enhance functionality details. Finally, heartfelt thanks to all team members for their dedicated efforts.</a:t>
            </a:r>
            <a:endPar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68866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直角三角形 9"/>
          <p:cNvSpPr/>
          <p:nvPr/>
        </p:nvSpPr>
        <p:spPr>
          <a:xfrm rot="5400000" flipH="1" flipV="1">
            <a:off x="8591550" y="325755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0" y="0"/>
            <a:ext cx="2971800" cy="2971800"/>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flipH="1" flipV="1">
            <a:off x="9220200" y="3886200"/>
            <a:ext cx="2971800" cy="2971800"/>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439" name="文本框 10"/>
          <p:cNvSpPr txBox="1">
            <a:spLocks noChangeArrowheads="1"/>
          </p:cNvSpPr>
          <p:nvPr/>
        </p:nvSpPr>
        <p:spPr bwMode="auto">
          <a:xfrm>
            <a:off x="2437759" y="902335"/>
            <a:ext cx="7146925" cy="583565"/>
          </a:xfrm>
          <a:prstGeom prst="rect">
            <a:avLst/>
          </a:prstGeom>
          <a:noFill/>
          <a:ln w="9525">
            <a:noFill/>
            <a:miter lim="800000"/>
          </a:ln>
        </p:spPr>
        <p:txBody>
          <a:bodyPr>
            <a:spAutoFit/>
          </a:bodyPr>
          <a:lstStyle/>
          <a:p>
            <a:pPr algn="ctr" eaLnBrk="1" hangingPunct="1"/>
            <a:r>
              <a:rPr lang="en-US" altLang="zh-CN" sz="3200" dirty="0">
                <a:solidFill>
                  <a:srgbClr val="1570C1"/>
                </a:solidFill>
                <a:latin typeface="DIN" pitchFamily="50" charset="0"/>
              </a:rPr>
              <a:t>01 Project Plan Overview</a:t>
            </a:r>
            <a:endParaRPr lang="zh-CN" altLang="en-US" sz="3200" dirty="0">
              <a:solidFill>
                <a:srgbClr val="1570C1"/>
              </a:solidFill>
              <a:latin typeface="DIN" pitchFamily="50" charset="0"/>
            </a:endParaRPr>
          </a:p>
        </p:txBody>
      </p:sp>
      <p:sp>
        <p:nvSpPr>
          <p:cNvPr id="18440" name="文本框 11"/>
          <p:cNvSpPr txBox="1">
            <a:spLocks noChangeArrowheads="1"/>
          </p:cNvSpPr>
          <p:nvPr/>
        </p:nvSpPr>
        <p:spPr bwMode="auto">
          <a:xfrm>
            <a:off x="2437756" y="1589406"/>
            <a:ext cx="7146925" cy="583565"/>
          </a:xfrm>
          <a:prstGeom prst="rect">
            <a:avLst/>
          </a:prstGeom>
          <a:noFill/>
          <a:ln w="9525">
            <a:noFill/>
            <a:miter lim="800000"/>
          </a:ln>
        </p:spPr>
        <p:txBody>
          <a:bodyPr>
            <a:spAutoFit/>
          </a:bodyPr>
          <a:lstStyle/>
          <a:p>
            <a:pPr algn="ctr" eaLnBrk="1" hangingPunct="1"/>
            <a:r>
              <a:rPr lang="en-US" altLang="zh-CN" sz="3200" dirty="0">
                <a:solidFill>
                  <a:srgbClr val="1570C1"/>
                </a:solidFill>
                <a:latin typeface="DIN" pitchFamily="50" charset="0"/>
              </a:rPr>
              <a:t>02 Project execution detail</a:t>
            </a:r>
            <a:endParaRPr lang="zh-CN" altLang="en-US" sz="3200" dirty="0">
              <a:solidFill>
                <a:srgbClr val="1570C1"/>
              </a:solidFill>
              <a:latin typeface="DIN" pitchFamily="50" charset="0"/>
            </a:endParaRPr>
          </a:p>
        </p:txBody>
      </p:sp>
      <p:sp>
        <p:nvSpPr>
          <p:cNvPr id="18441" name="文本框 12"/>
          <p:cNvSpPr txBox="1">
            <a:spLocks noChangeArrowheads="1"/>
          </p:cNvSpPr>
          <p:nvPr/>
        </p:nvSpPr>
        <p:spPr bwMode="auto">
          <a:xfrm>
            <a:off x="2437754" y="2366386"/>
            <a:ext cx="7146925" cy="583565"/>
          </a:xfrm>
          <a:prstGeom prst="rect">
            <a:avLst/>
          </a:prstGeom>
          <a:noFill/>
          <a:ln w="9525">
            <a:noFill/>
            <a:miter lim="800000"/>
          </a:ln>
        </p:spPr>
        <p:txBody>
          <a:bodyPr>
            <a:spAutoFit/>
          </a:bodyPr>
          <a:lstStyle/>
          <a:p>
            <a:pPr algn="ctr" eaLnBrk="1" hangingPunct="1"/>
            <a:r>
              <a:rPr lang="en-US" altLang="zh-CN" sz="3200" dirty="0">
                <a:solidFill>
                  <a:srgbClr val="1570C1"/>
                </a:solidFill>
                <a:latin typeface="DIN" pitchFamily="50" charset="0"/>
              </a:rPr>
              <a:t>03 Risk Plan</a:t>
            </a:r>
            <a:endParaRPr lang="zh-CN" altLang="en-US" sz="3200" dirty="0">
              <a:solidFill>
                <a:srgbClr val="1570C1"/>
              </a:solidFill>
              <a:latin typeface="DIN" pitchFamily="50" charset="0"/>
            </a:endParaRPr>
          </a:p>
        </p:txBody>
      </p:sp>
      <p:sp>
        <p:nvSpPr>
          <p:cNvPr id="3" name="文本框 2">
            <a:extLst>
              <a:ext uri="{FF2B5EF4-FFF2-40B4-BE49-F238E27FC236}">
                <a16:creationId xmlns:a16="http://schemas.microsoft.com/office/drawing/2014/main" id="{8D2E7528-37D2-4742-C92F-47FF4BB5034D}"/>
              </a:ext>
            </a:extLst>
          </p:cNvPr>
          <p:cNvSpPr txBox="1"/>
          <p:nvPr/>
        </p:nvSpPr>
        <p:spPr>
          <a:xfrm>
            <a:off x="0" y="146735"/>
            <a:ext cx="2114550" cy="584775"/>
          </a:xfrm>
          <a:prstGeom prst="rect">
            <a:avLst/>
          </a:prstGeom>
          <a:noFill/>
        </p:spPr>
        <p:txBody>
          <a:bodyPr wrap="square" rtlCol="0">
            <a:spAutoFit/>
          </a:bodyPr>
          <a:lstStyle/>
          <a:p>
            <a:pPr algn="dist" eaLnBrk="1" hangingPunct="1"/>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4" name="文本框 12">
            <a:extLst>
              <a:ext uri="{FF2B5EF4-FFF2-40B4-BE49-F238E27FC236}">
                <a16:creationId xmlns:a16="http://schemas.microsoft.com/office/drawing/2014/main" id="{17930DDC-04ED-EAA3-6761-A0CDDAAEBB2E}"/>
              </a:ext>
            </a:extLst>
          </p:cNvPr>
          <p:cNvSpPr txBox="1">
            <a:spLocks noChangeArrowheads="1"/>
          </p:cNvSpPr>
          <p:nvPr/>
        </p:nvSpPr>
        <p:spPr bwMode="auto">
          <a:xfrm>
            <a:off x="2371142" y="3059009"/>
            <a:ext cx="7146925" cy="583565"/>
          </a:xfrm>
          <a:prstGeom prst="rect">
            <a:avLst/>
          </a:prstGeom>
          <a:noFill/>
          <a:ln w="9525">
            <a:noFill/>
            <a:miter lim="800000"/>
          </a:ln>
        </p:spPr>
        <p:txBody>
          <a:bodyPr>
            <a:spAutoFit/>
          </a:bodyPr>
          <a:lstStyle/>
          <a:p>
            <a:pPr algn="ctr" eaLnBrk="1" hangingPunct="1"/>
            <a:r>
              <a:rPr lang="en-US" altLang="zh-CN" sz="3200" dirty="0">
                <a:solidFill>
                  <a:srgbClr val="1570C1"/>
                </a:solidFill>
                <a:latin typeface="DIN" pitchFamily="50" charset="0"/>
              </a:rPr>
              <a:t>04 Product demo</a:t>
            </a:r>
            <a:endParaRPr lang="zh-CN" altLang="en-US" sz="3200" dirty="0">
              <a:solidFill>
                <a:srgbClr val="1570C1"/>
              </a:solidFill>
              <a:latin typeface="DIN" pitchFamily="50" charset="0"/>
            </a:endParaRPr>
          </a:p>
        </p:txBody>
      </p:sp>
      <p:sp>
        <p:nvSpPr>
          <p:cNvPr id="9" name="文本框 12">
            <a:extLst>
              <a:ext uri="{FF2B5EF4-FFF2-40B4-BE49-F238E27FC236}">
                <a16:creationId xmlns:a16="http://schemas.microsoft.com/office/drawing/2014/main" id="{1428AE7A-0E81-83E3-6817-204C508D2141}"/>
              </a:ext>
            </a:extLst>
          </p:cNvPr>
          <p:cNvSpPr txBox="1">
            <a:spLocks noChangeArrowheads="1"/>
          </p:cNvSpPr>
          <p:nvPr/>
        </p:nvSpPr>
        <p:spPr bwMode="auto">
          <a:xfrm>
            <a:off x="2437755" y="4613131"/>
            <a:ext cx="7146925" cy="583565"/>
          </a:xfrm>
          <a:prstGeom prst="rect">
            <a:avLst/>
          </a:prstGeom>
          <a:noFill/>
          <a:ln w="9525">
            <a:noFill/>
            <a:miter lim="800000"/>
          </a:ln>
        </p:spPr>
        <p:txBody>
          <a:bodyPr>
            <a:spAutoFit/>
          </a:bodyPr>
          <a:lstStyle/>
          <a:p>
            <a:pPr algn="ctr" eaLnBrk="1" hangingPunct="1"/>
            <a:r>
              <a:rPr lang="en-US" altLang="zh-CN" sz="3200" dirty="0">
                <a:solidFill>
                  <a:srgbClr val="1570C1"/>
                </a:solidFill>
                <a:latin typeface="DIN" pitchFamily="50" charset="0"/>
              </a:rPr>
              <a:t>06 Summary and Reflection</a:t>
            </a:r>
            <a:endParaRPr lang="zh-CN" altLang="en-US" sz="3200" dirty="0">
              <a:solidFill>
                <a:srgbClr val="1570C1"/>
              </a:solidFill>
              <a:latin typeface="DIN" pitchFamily="50" charset="0"/>
            </a:endParaRPr>
          </a:p>
        </p:txBody>
      </p:sp>
      <p:sp>
        <p:nvSpPr>
          <p:cNvPr id="12" name="文本框 12">
            <a:extLst>
              <a:ext uri="{FF2B5EF4-FFF2-40B4-BE49-F238E27FC236}">
                <a16:creationId xmlns:a16="http://schemas.microsoft.com/office/drawing/2014/main" id="{BC83BB29-FDC8-D7FB-41D3-D4F46788BC3F}"/>
              </a:ext>
            </a:extLst>
          </p:cNvPr>
          <p:cNvSpPr txBox="1">
            <a:spLocks noChangeArrowheads="1"/>
          </p:cNvSpPr>
          <p:nvPr/>
        </p:nvSpPr>
        <p:spPr bwMode="auto">
          <a:xfrm>
            <a:off x="2371141" y="3811450"/>
            <a:ext cx="7146925" cy="583565"/>
          </a:xfrm>
          <a:prstGeom prst="rect">
            <a:avLst/>
          </a:prstGeom>
          <a:noFill/>
          <a:ln w="9525">
            <a:noFill/>
            <a:miter lim="800000"/>
          </a:ln>
        </p:spPr>
        <p:txBody>
          <a:bodyPr>
            <a:spAutoFit/>
          </a:bodyPr>
          <a:lstStyle/>
          <a:p>
            <a:pPr algn="ctr" eaLnBrk="1" hangingPunct="1"/>
            <a:r>
              <a:rPr lang="en-US" altLang="zh-CN" sz="3200" dirty="0">
                <a:solidFill>
                  <a:srgbClr val="1570C1"/>
                </a:solidFill>
                <a:latin typeface="DIN" pitchFamily="50" charset="0"/>
              </a:rPr>
              <a:t>05 Test plan and case</a:t>
            </a:r>
            <a:endParaRPr lang="zh-CN" altLang="en-US" sz="3200" dirty="0">
              <a:solidFill>
                <a:srgbClr val="1570C1"/>
              </a:solidFill>
              <a:latin typeface="DIN" pitchFamily="50"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4035"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4036" name="文本框 17"/>
          <p:cNvSpPr txBox="1">
            <a:spLocks noChangeArrowheads="1"/>
          </p:cNvSpPr>
          <p:nvPr/>
        </p:nvSpPr>
        <p:spPr bwMode="auto">
          <a:xfrm>
            <a:off x="19050" y="122238"/>
            <a:ext cx="5410200" cy="583565"/>
          </a:xfrm>
          <a:prstGeom prst="rect">
            <a:avLst/>
          </a:prstGeom>
          <a:noFill/>
          <a:ln w="9525">
            <a:noFill/>
            <a:miter lim="800000"/>
          </a:ln>
        </p:spPr>
        <p:txBody>
          <a:bodyPr>
            <a:spAutoFit/>
          </a:bodyPr>
          <a:lstStyle/>
          <a:p>
            <a:pPr algn="l" eaLnBrk="1" hangingPunct="1"/>
            <a:r>
              <a:rPr lang="en-US" altLang="zh-CN" sz="3200" dirty="0">
                <a:solidFill>
                  <a:srgbClr val="1570C1"/>
                </a:solidFill>
                <a:latin typeface="DIN" pitchFamily="50" charset="0"/>
              </a:rPr>
              <a:t>1 Project Plan Overview</a:t>
            </a:r>
            <a:endParaRPr lang="zh-CN" altLang="en-US" sz="3200" dirty="0">
              <a:solidFill>
                <a:srgbClr val="1570C1"/>
              </a:solidFill>
              <a:latin typeface="DIN" pitchFamily="50" charset="0"/>
            </a:endParaRPr>
          </a:p>
        </p:txBody>
      </p:sp>
      <p:grpSp>
        <p:nvGrpSpPr>
          <p:cNvPr id="6" name="组合 45"/>
          <p:cNvGrpSpPr/>
          <p:nvPr/>
        </p:nvGrpSpPr>
        <p:grpSpPr>
          <a:xfrm>
            <a:off x="584289" y="2777260"/>
            <a:ext cx="593725" cy="593725"/>
            <a:chOff x="7274206" y="1633070"/>
            <a:chExt cx="593725" cy="593725"/>
          </a:xfrm>
          <a:solidFill>
            <a:schemeClr val="bg1"/>
          </a:solidFill>
        </p:grpSpPr>
        <p:sp>
          <p:nvSpPr>
            <p:cNvPr id="47" name="Freeform 44"/>
            <p:cNvSpPr>
              <a:spLocks noEditPoints="1"/>
            </p:cNvSpPr>
            <p:nvPr/>
          </p:nvSpPr>
          <p:spPr bwMode="auto">
            <a:xfrm>
              <a:off x="7274206" y="1633070"/>
              <a:ext cx="593725" cy="593725"/>
            </a:xfrm>
            <a:custGeom>
              <a:avLst/>
              <a:gdLst>
                <a:gd name="T0" fmla="*/ 84 w 168"/>
                <a:gd name="T1" fmla="*/ 0 h 168"/>
                <a:gd name="T2" fmla="*/ 0 w 168"/>
                <a:gd name="T3" fmla="*/ 84 h 168"/>
                <a:gd name="T4" fmla="*/ 6 w 168"/>
                <a:gd name="T5" fmla="*/ 114 h 168"/>
                <a:gd name="T6" fmla="*/ 9 w 168"/>
                <a:gd name="T7" fmla="*/ 121 h 168"/>
                <a:gd name="T8" fmla="*/ 38 w 168"/>
                <a:gd name="T9" fmla="*/ 154 h 168"/>
                <a:gd name="T10" fmla="*/ 44 w 168"/>
                <a:gd name="T11" fmla="*/ 158 h 168"/>
                <a:gd name="T12" fmla="*/ 84 w 168"/>
                <a:gd name="T13" fmla="*/ 168 h 168"/>
                <a:gd name="T14" fmla="*/ 124 w 168"/>
                <a:gd name="T15" fmla="*/ 158 h 168"/>
                <a:gd name="T16" fmla="*/ 130 w 168"/>
                <a:gd name="T17" fmla="*/ 154 h 168"/>
                <a:gd name="T18" fmla="*/ 159 w 168"/>
                <a:gd name="T19" fmla="*/ 121 h 168"/>
                <a:gd name="T20" fmla="*/ 162 w 168"/>
                <a:gd name="T21" fmla="*/ 114 h 168"/>
                <a:gd name="T22" fmla="*/ 168 w 168"/>
                <a:gd name="T23" fmla="*/ 84 h 168"/>
                <a:gd name="T24" fmla="*/ 84 w 168"/>
                <a:gd name="T25" fmla="*/ 0 h 168"/>
                <a:gd name="T26" fmla="*/ 49 w 168"/>
                <a:gd name="T27" fmla="*/ 147 h 168"/>
                <a:gd name="T28" fmla="*/ 18 w 168"/>
                <a:gd name="T29" fmla="*/ 112 h 168"/>
                <a:gd name="T30" fmla="*/ 30 w 168"/>
                <a:gd name="T31" fmla="*/ 108 h 168"/>
                <a:gd name="T32" fmla="*/ 54 w 168"/>
                <a:gd name="T33" fmla="*/ 132 h 168"/>
                <a:gd name="T34" fmla="*/ 49 w 168"/>
                <a:gd name="T35" fmla="*/ 147 h 168"/>
                <a:gd name="T36" fmla="*/ 119 w 168"/>
                <a:gd name="T37" fmla="*/ 147 h 168"/>
                <a:gd name="T38" fmla="*/ 114 w 168"/>
                <a:gd name="T39" fmla="*/ 132 h 168"/>
                <a:gd name="T40" fmla="*/ 138 w 168"/>
                <a:gd name="T41" fmla="*/ 108 h 168"/>
                <a:gd name="T42" fmla="*/ 150 w 168"/>
                <a:gd name="T43" fmla="*/ 112 h 168"/>
                <a:gd name="T44" fmla="*/ 119 w 168"/>
                <a:gd name="T45" fmla="*/ 147 h 168"/>
                <a:gd name="T46" fmla="*/ 153 w 168"/>
                <a:gd name="T47" fmla="*/ 106 h 168"/>
                <a:gd name="T48" fmla="*/ 138 w 168"/>
                <a:gd name="T49" fmla="*/ 102 h 168"/>
                <a:gd name="T50" fmla="*/ 108 w 168"/>
                <a:gd name="T51" fmla="*/ 132 h 168"/>
                <a:gd name="T52" fmla="*/ 114 w 168"/>
                <a:gd name="T53" fmla="*/ 149 h 168"/>
                <a:gd name="T54" fmla="*/ 84 w 168"/>
                <a:gd name="T55" fmla="*/ 156 h 168"/>
                <a:gd name="T56" fmla="*/ 54 w 168"/>
                <a:gd name="T57" fmla="*/ 149 h 168"/>
                <a:gd name="T58" fmla="*/ 60 w 168"/>
                <a:gd name="T59" fmla="*/ 132 h 168"/>
                <a:gd name="T60" fmla="*/ 30 w 168"/>
                <a:gd name="T61" fmla="*/ 102 h 168"/>
                <a:gd name="T62" fmla="*/ 15 w 168"/>
                <a:gd name="T63" fmla="*/ 106 h 168"/>
                <a:gd name="T64" fmla="*/ 12 w 168"/>
                <a:gd name="T65" fmla="*/ 84 h 168"/>
                <a:gd name="T66" fmla="*/ 84 w 168"/>
                <a:gd name="T67" fmla="*/ 12 h 168"/>
                <a:gd name="T68" fmla="*/ 156 w 168"/>
                <a:gd name="T69" fmla="*/ 84 h 168"/>
                <a:gd name="T70" fmla="*/ 153 w 168"/>
                <a:gd name="T71" fmla="*/ 10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68">
                  <a:moveTo>
                    <a:pt x="84" y="0"/>
                  </a:moveTo>
                  <a:cubicBezTo>
                    <a:pt x="38" y="0"/>
                    <a:pt x="0" y="38"/>
                    <a:pt x="0" y="84"/>
                  </a:cubicBezTo>
                  <a:cubicBezTo>
                    <a:pt x="0" y="95"/>
                    <a:pt x="2" y="105"/>
                    <a:pt x="6" y="114"/>
                  </a:cubicBezTo>
                  <a:cubicBezTo>
                    <a:pt x="7" y="117"/>
                    <a:pt x="8" y="119"/>
                    <a:pt x="9" y="121"/>
                  </a:cubicBezTo>
                  <a:cubicBezTo>
                    <a:pt x="15" y="135"/>
                    <a:pt x="26" y="146"/>
                    <a:pt x="38" y="154"/>
                  </a:cubicBezTo>
                  <a:cubicBezTo>
                    <a:pt x="40" y="156"/>
                    <a:pt x="42" y="157"/>
                    <a:pt x="44" y="158"/>
                  </a:cubicBezTo>
                  <a:cubicBezTo>
                    <a:pt x="56" y="164"/>
                    <a:pt x="70" y="168"/>
                    <a:pt x="84" y="168"/>
                  </a:cubicBezTo>
                  <a:cubicBezTo>
                    <a:pt x="98" y="168"/>
                    <a:pt x="112" y="164"/>
                    <a:pt x="124" y="158"/>
                  </a:cubicBezTo>
                  <a:cubicBezTo>
                    <a:pt x="126" y="157"/>
                    <a:pt x="128" y="156"/>
                    <a:pt x="130" y="154"/>
                  </a:cubicBezTo>
                  <a:cubicBezTo>
                    <a:pt x="142" y="146"/>
                    <a:pt x="153" y="135"/>
                    <a:pt x="159" y="121"/>
                  </a:cubicBezTo>
                  <a:cubicBezTo>
                    <a:pt x="160" y="119"/>
                    <a:pt x="161" y="117"/>
                    <a:pt x="162" y="114"/>
                  </a:cubicBezTo>
                  <a:cubicBezTo>
                    <a:pt x="166" y="105"/>
                    <a:pt x="168" y="95"/>
                    <a:pt x="168" y="84"/>
                  </a:cubicBezTo>
                  <a:cubicBezTo>
                    <a:pt x="168" y="38"/>
                    <a:pt x="130" y="0"/>
                    <a:pt x="84" y="0"/>
                  </a:cubicBezTo>
                  <a:moveTo>
                    <a:pt x="49" y="147"/>
                  </a:moveTo>
                  <a:cubicBezTo>
                    <a:pt x="35" y="139"/>
                    <a:pt x="24" y="127"/>
                    <a:pt x="18" y="112"/>
                  </a:cubicBezTo>
                  <a:cubicBezTo>
                    <a:pt x="21" y="109"/>
                    <a:pt x="25" y="108"/>
                    <a:pt x="30" y="108"/>
                  </a:cubicBezTo>
                  <a:cubicBezTo>
                    <a:pt x="43" y="108"/>
                    <a:pt x="54" y="119"/>
                    <a:pt x="54" y="132"/>
                  </a:cubicBezTo>
                  <a:cubicBezTo>
                    <a:pt x="54" y="138"/>
                    <a:pt x="52" y="143"/>
                    <a:pt x="49" y="147"/>
                  </a:cubicBezTo>
                  <a:moveTo>
                    <a:pt x="119" y="147"/>
                  </a:moveTo>
                  <a:cubicBezTo>
                    <a:pt x="116" y="143"/>
                    <a:pt x="114" y="138"/>
                    <a:pt x="114" y="132"/>
                  </a:cubicBezTo>
                  <a:cubicBezTo>
                    <a:pt x="114" y="119"/>
                    <a:pt x="125" y="108"/>
                    <a:pt x="138" y="108"/>
                  </a:cubicBezTo>
                  <a:cubicBezTo>
                    <a:pt x="143" y="108"/>
                    <a:pt x="147" y="109"/>
                    <a:pt x="150" y="112"/>
                  </a:cubicBezTo>
                  <a:cubicBezTo>
                    <a:pt x="144" y="127"/>
                    <a:pt x="133" y="139"/>
                    <a:pt x="119" y="147"/>
                  </a:cubicBezTo>
                  <a:moveTo>
                    <a:pt x="153" y="106"/>
                  </a:moveTo>
                  <a:cubicBezTo>
                    <a:pt x="148" y="103"/>
                    <a:pt x="143" y="102"/>
                    <a:pt x="138" y="102"/>
                  </a:cubicBezTo>
                  <a:cubicBezTo>
                    <a:pt x="121" y="102"/>
                    <a:pt x="108" y="115"/>
                    <a:pt x="108" y="132"/>
                  </a:cubicBezTo>
                  <a:cubicBezTo>
                    <a:pt x="108" y="139"/>
                    <a:pt x="110" y="145"/>
                    <a:pt x="114" y="149"/>
                  </a:cubicBezTo>
                  <a:cubicBezTo>
                    <a:pt x="105" y="154"/>
                    <a:pt x="95" y="156"/>
                    <a:pt x="84" y="156"/>
                  </a:cubicBezTo>
                  <a:cubicBezTo>
                    <a:pt x="73" y="156"/>
                    <a:pt x="63" y="154"/>
                    <a:pt x="54" y="149"/>
                  </a:cubicBezTo>
                  <a:cubicBezTo>
                    <a:pt x="58" y="145"/>
                    <a:pt x="60" y="139"/>
                    <a:pt x="60" y="132"/>
                  </a:cubicBezTo>
                  <a:cubicBezTo>
                    <a:pt x="60" y="115"/>
                    <a:pt x="47" y="102"/>
                    <a:pt x="30" y="102"/>
                  </a:cubicBezTo>
                  <a:cubicBezTo>
                    <a:pt x="25" y="102"/>
                    <a:pt x="20" y="103"/>
                    <a:pt x="15" y="106"/>
                  </a:cubicBezTo>
                  <a:cubicBezTo>
                    <a:pt x="13" y="99"/>
                    <a:pt x="12" y="92"/>
                    <a:pt x="12" y="84"/>
                  </a:cubicBezTo>
                  <a:cubicBezTo>
                    <a:pt x="12" y="44"/>
                    <a:pt x="44" y="12"/>
                    <a:pt x="84" y="12"/>
                  </a:cubicBezTo>
                  <a:cubicBezTo>
                    <a:pt x="124" y="12"/>
                    <a:pt x="156" y="44"/>
                    <a:pt x="156" y="84"/>
                  </a:cubicBezTo>
                  <a:cubicBezTo>
                    <a:pt x="156" y="92"/>
                    <a:pt x="155" y="99"/>
                    <a:pt x="153" y="106"/>
                  </a:cubicBezTo>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48" name="Oval 45"/>
            <p:cNvSpPr>
              <a:spLocks noChangeArrowheads="1"/>
            </p:cNvSpPr>
            <p:nvPr/>
          </p:nvSpPr>
          <p:spPr bwMode="auto">
            <a:xfrm>
              <a:off x="7548844" y="1717208"/>
              <a:ext cx="42863" cy="42863"/>
            </a:xfrm>
            <a:prstGeom prst="ellipse">
              <a:avLst/>
            </a:pr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49" name="Freeform 46"/>
            <p:cNvSpPr/>
            <p:nvPr/>
          </p:nvSpPr>
          <p:spPr bwMode="auto">
            <a:xfrm>
              <a:off x="7640919" y="1739433"/>
              <a:ext cx="49213" cy="49213"/>
            </a:xfrm>
            <a:custGeom>
              <a:avLst/>
              <a:gdLst>
                <a:gd name="T0" fmla="*/ 10 w 14"/>
                <a:gd name="T1" fmla="*/ 2 h 14"/>
                <a:gd name="T2" fmla="*/ 2 w 14"/>
                <a:gd name="T3" fmla="*/ 4 h 14"/>
                <a:gd name="T4" fmla="*/ 4 w 14"/>
                <a:gd name="T5" fmla="*/ 12 h 14"/>
                <a:gd name="T6" fmla="*/ 12 w 14"/>
                <a:gd name="T7" fmla="*/ 10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0"/>
                    <a:pt x="3" y="1"/>
                    <a:pt x="2" y="4"/>
                  </a:cubicBezTo>
                  <a:cubicBezTo>
                    <a:pt x="0" y="7"/>
                    <a:pt x="1" y="11"/>
                    <a:pt x="4" y="12"/>
                  </a:cubicBezTo>
                  <a:cubicBezTo>
                    <a:pt x="7" y="14"/>
                    <a:pt x="11" y="13"/>
                    <a:pt x="12" y="10"/>
                  </a:cubicBezTo>
                  <a:cubicBezTo>
                    <a:pt x="14" y="7"/>
                    <a:pt x="13" y="4"/>
                    <a:pt x="10" y="2"/>
                  </a:cubicBezTo>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50" name="Freeform 47"/>
            <p:cNvSpPr/>
            <p:nvPr/>
          </p:nvSpPr>
          <p:spPr bwMode="auto">
            <a:xfrm>
              <a:off x="7712356" y="1809283"/>
              <a:ext cx="49213" cy="50800"/>
            </a:xfrm>
            <a:custGeom>
              <a:avLst/>
              <a:gdLst>
                <a:gd name="T0" fmla="*/ 4 w 14"/>
                <a:gd name="T1" fmla="*/ 2 h 14"/>
                <a:gd name="T2" fmla="*/ 2 w 14"/>
                <a:gd name="T3" fmla="*/ 10 h 14"/>
                <a:gd name="T4" fmla="*/ 10 w 14"/>
                <a:gd name="T5" fmla="*/ 12 h 14"/>
                <a:gd name="T6" fmla="*/ 12 w 14"/>
                <a:gd name="T7" fmla="*/ 4 h 14"/>
                <a:gd name="T8" fmla="*/ 4 w 14"/>
                <a:gd name="T9" fmla="*/ 2 h 14"/>
              </a:gdLst>
              <a:ahLst/>
              <a:cxnLst>
                <a:cxn ang="0">
                  <a:pos x="T0" y="T1"/>
                </a:cxn>
                <a:cxn ang="0">
                  <a:pos x="T2" y="T3"/>
                </a:cxn>
                <a:cxn ang="0">
                  <a:pos x="T4" y="T5"/>
                </a:cxn>
                <a:cxn ang="0">
                  <a:pos x="T6" y="T7"/>
                </a:cxn>
                <a:cxn ang="0">
                  <a:pos x="T8" y="T9"/>
                </a:cxn>
              </a:cxnLst>
              <a:rect l="0" t="0" r="r" b="b"/>
              <a:pathLst>
                <a:path w="14" h="14">
                  <a:moveTo>
                    <a:pt x="4" y="2"/>
                  </a:moveTo>
                  <a:cubicBezTo>
                    <a:pt x="1" y="3"/>
                    <a:pt x="0" y="7"/>
                    <a:pt x="2" y="10"/>
                  </a:cubicBezTo>
                  <a:cubicBezTo>
                    <a:pt x="3" y="13"/>
                    <a:pt x="7" y="14"/>
                    <a:pt x="10" y="12"/>
                  </a:cubicBezTo>
                  <a:cubicBezTo>
                    <a:pt x="13" y="11"/>
                    <a:pt x="14" y="7"/>
                    <a:pt x="12" y="4"/>
                  </a:cubicBezTo>
                  <a:cubicBezTo>
                    <a:pt x="10" y="1"/>
                    <a:pt x="7" y="0"/>
                    <a:pt x="4" y="2"/>
                  </a:cubicBezTo>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51" name="Oval 48"/>
            <p:cNvSpPr>
              <a:spLocks noChangeArrowheads="1"/>
            </p:cNvSpPr>
            <p:nvPr/>
          </p:nvSpPr>
          <p:spPr bwMode="auto">
            <a:xfrm>
              <a:off x="7740931" y="1909295"/>
              <a:ext cx="41275" cy="42863"/>
            </a:xfrm>
            <a:prstGeom prst="ellipse">
              <a:avLst/>
            </a:pr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52" name="Freeform 49"/>
            <p:cNvSpPr/>
            <p:nvPr/>
          </p:nvSpPr>
          <p:spPr bwMode="auto">
            <a:xfrm>
              <a:off x="7450419" y="1739433"/>
              <a:ext cx="49213" cy="49213"/>
            </a:xfrm>
            <a:custGeom>
              <a:avLst/>
              <a:gdLst>
                <a:gd name="T0" fmla="*/ 12 w 14"/>
                <a:gd name="T1" fmla="*/ 4 h 14"/>
                <a:gd name="T2" fmla="*/ 4 w 14"/>
                <a:gd name="T3" fmla="*/ 2 h 14"/>
                <a:gd name="T4" fmla="*/ 2 w 14"/>
                <a:gd name="T5" fmla="*/ 10 h 14"/>
                <a:gd name="T6" fmla="*/ 10 w 14"/>
                <a:gd name="T7" fmla="*/ 12 h 14"/>
                <a:gd name="T8" fmla="*/ 12 w 14"/>
                <a:gd name="T9" fmla="*/ 4 h 14"/>
              </a:gdLst>
              <a:ahLst/>
              <a:cxnLst>
                <a:cxn ang="0">
                  <a:pos x="T0" y="T1"/>
                </a:cxn>
                <a:cxn ang="0">
                  <a:pos x="T2" y="T3"/>
                </a:cxn>
                <a:cxn ang="0">
                  <a:pos x="T4" y="T5"/>
                </a:cxn>
                <a:cxn ang="0">
                  <a:pos x="T6" y="T7"/>
                </a:cxn>
                <a:cxn ang="0">
                  <a:pos x="T8" y="T9"/>
                </a:cxn>
              </a:cxnLst>
              <a:rect l="0" t="0" r="r" b="b"/>
              <a:pathLst>
                <a:path w="14" h="14">
                  <a:moveTo>
                    <a:pt x="12" y="4"/>
                  </a:moveTo>
                  <a:cubicBezTo>
                    <a:pt x="11" y="1"/>
                    <a:pt x="7" y="0"/>
                    <a:pt x="4" y="2"/>
                  </a:cubicBezTo>
                  <a:cubicBezTo>
                    <a:pt x="1" y="4"/>
                    <a:pt x="0" y="7"/>
                    <a:pt x="2" y="10"/>
                  </a:cubicBezTo>
                  <a:cubicBezTo>
                    <a:pt x="3" y="13"/>
                    <a:pt x="7" y="14"/>
                    <a:pt x="10" y="12"/>
                  </a:cubicBezTo>
                  <a:cubicBezTo>
                    <a:pt x="13" y="11"/>
                    <a:pt x="14" y="7"/>
                    <a:pt x="12" y="4"/>
                  </a:cubicBezTo>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53" name="Freeform 50"/>
            <p:cNvSpPr/>
            <p:nvPr/>
          </p:nvSpPr>
          <p:spPr bwMode="auto">
            <a:xfrm>
              <a:off x="7378981" y="1809283"/>
              <a:ext cx="50800" cy="50800"/>
            </a:xfrm>
            <a:custGeom>
              <a:avLst/>
              <a:gdLst>
                <a:gd name="T0" fmla="*/ 10 w 14"/>
                <a:gd name="T1" fmla="*/ 2 h 14"/>
                <a:gd name="T2" fmla="*/ 2 w 14"/>
                <a:gd name="T3" fmla="*/ 4 h 14"/>
                <a:gd name="T4" fmla="*/ 4 w 14"/>
                <a:gd name="T5" fmla="*/ 12 h 14"/>
                <a:gd name="T6" fmla="*/ 12 w 14"/>
                <a:gd name="T7" fmla="*/ 10 h 14"/>
                <a:gd name="T8" fmla="*/ 10 w 14"/>
                <a:gd name="T9" fmla="*/ 2 h 14"/>
              </a:gdLst>
              <a:ahLst/>
              <a:cxnLst>
                <a:cxn ang="0">
                  <a:pos x="T0" y="T1"/>
                </a:cxn>
                <a:cxn ang="0">
                  <a:pos x="T2" y="T3"/>
                </a:cxn>
                <a:cxn ang="0">
                  <a:pos x="T4" y="T5"/>
                </a:cxn>
                <a:cxn ang="0">
                  <a:pos x="T6" y="T7"/>
                </a:cxn>
                <a:cxn ang="0">
                  <a:pos x="T8" y="T9"/>
                </a:cxn>
              </a:cxnLst>
              <a:rect l="0" t="0" r="r" b="b"/>
              <a:pathLst>
                <a:path w="14" h="14">
                  <a:moveTo>
                    <a:pt x="10" y="2"/>
                  </a:moveTo>
                  <a:cubicBezTo>
                    <a:pt x="7" y="0"/>
                    <a:pt x="4" y="1"/>
                    <a:pt x="2" y="4"/>
                  </a:cubicBezTo>
                  <a:cubicBezTo>
                    <a:pt x="0" y="7"/>
                    <a:pt x="1" y="11"/>
                    <a:pt x="4" y="12"/>
                  </a:cubicBezTo>
                  <a:cubicBezTo>
                    <a:pt x="7" y="14"/>
                    <a:pt x="11" y="13"/>
                    <a:pt x="12" y="10"/>
                  </a:cubicBezTo>
                  <a:cubicBezTo>
                    <a:pt x="14" y="7"/>
                    <a:pt x="13" y="3"/>
                    <a:pt x="10" y="2"/>
                  </a:cubicBezTo>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54" name="Oval 51"/>
            <p:cNvSpPr>
              <a:spLocks noChangeArrowheads="1"/>
            </p:cNvSpPr>
            <p:nvPr/>
          </p:nvSpPr>
          <p:spPr bwMode="auto">
            <a:xfrm>
              <a:off x="7358344" y="1909295"/>
              <a:ext cx="42863" cy="42863"/>
            </a:xfrm>
            <a:prstGeom prst="ellipse">
              <a:avLst/>
            </a:prstGeom>
            <a:grpFill/>
            <a:ln>
              <a:noFill/>
            </a:ln>
          </p:spPr>
          <p:txBody>
            <a:bodyPr/>
            <a:lstStyle/>
            <a:p>
              <a:pPr eaLnBrk="1" fontAlgn="auto" hangingPunct="1">
                <a:spcBef>
                  <a:spcPts val="0"/>
                </a:spcBef>
                <a:spcAft>
                  <a:spcPts val="0"/>
                </a:spcAft>
                <a:defRPr/>
              </a:pPr>
              <a:endParaRPr lang="zh-CN" altLang="en-US">
                <a:latin typeface="+mn-lt"/>
                <a:ea typeface="+mn-ea"/>
              </a:endParaRPr>
            </a:p>
          </p:txBody>
        </p:sp>
        <p:sp>
          <p:nvSpPr>
            <p:cNvPr id="55" name="Freeform 52"/>
            <p:cNvSpPr/>
            <p:nvPr/>
          </p:nvSpPr>
          <p:spPr bwMode="auto">
            <a:xfrm>
              <a:off x="7490106" y="1826745"/>
              <a:ext cx="122238" cy="166688"/>
            </a:xfrm>
            <a:custGeom>
              <a:avLst/>
              <a:gdLst>
                <a:gd name="T0" fmla="*/ 24 w 35"/>
                <a:gd name="T1" fmla="*/ 23 h 47"/>
                <a:gd name="T2" fmla="*/ 0 w 35"/>
                <a:gd name="T3" fmla="*/ 0 h 47"/>
                <a:gd name="T4" fmla="*/ 12 w 35"/>
                <a:gd name="T5" fmla="*/ 31 h 47"/>
                <a:gd name="T6" fmla="*/ 11 w 35"/>
                <a:gd name="T7" fmla="*/ 35 h 47"/>
                <a:gd name="T8" fmla="*/ 23 w 35"/>
                <a:gd name="T9" fmla="*/ 47 h 47"/>
                <a:gd name="T10" fmla="*/ 29 w 35"/>
                <a:gd name="T11" fmla="*/ 45 h 47"/>
                <a:gd name="T12" fmla="*/ 30 w 35"/>
                <a:gd name="T13" fmla="*/ 45 h 47"/>
                <a:gd name="T14" fmla="*/ 30 w 35"/>
                <a:gd name="T15" fmla="*/ 45 h 47"/>
                <a:gd name="T16" fmla="*/ 35 w 35"/>
                <a:gd name="T17" fmla="*/ 35 h 47"/>
                <a:gd name="T18" fmla="*/ 24 w 35"/>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7">
                  <a:moveTo>
                    <a:pt x="24" y="23"/>
                  </a:moveTo>
                  <a:cubicBezTo>
                    <a:pt x="14" y="11"/>
                    <a:pt x="0" y="0"/>
                    <a:pt x="0" y="0"/>
                  </a:cubicBezTo>
                  <a:cubicBezTo>
                    <a:pt x="0" y="0"/>
                    <a:pt x="5" y="18"/>
                    <a:pt x="12" y="31"/>
                  </a:cubicBezTo>
                  <a:cubicBezTo>
                    <a:pt x="11" y="33"/>
                    <a:pt x="11" y="34"/>
                    <a:pt x="11" y="35"/>
                  </a:cubicBezTo>
                  <a:cubicBezTo>
                    <a:pt x="11" y="42"/>
                    <a:pt x="16" y="47"/>
                    <a:pt x="23" y="47"/>
                  </a:cubicBezTo>
                  <a:cubicBezTo>
                    <a:pt x="25" y="47"/>
                    <a:pt x="27" y="46"/>
                    <a:pt x="29" y="45"/>
                  </a:cubicBezTo>
                  <a:cubicBezTo>
                    <a:pt x="29" y="45"/>
                    <a:pt x="30" y="45"/>
                    <a:pt x="30" y="45"/>
                  </a:cubicBezTo>
                  <a:cubicBezTo>
                    <a:pt x="30" y="45"/>
                    <a:pt x="30" y="45"/>
                    <a:pt x="30" y="45"/>
                  </a:cubicBezTo>
                  <a:cubicBezTo>
                    <a:pt x="33" y="43"/>
                    <a:pt x="35" y="39"/>
                    <a:pt x="35" y="35"/>
                  </a:cubicBezTo>
                  <a:cubicBezTo>
                    <a:pt x="35" y="29"/>
                    <a:pt x="30" y="24"/>
                    <a:pt x="24" y="23"/>
                  </a:cubicBezTo>
                </a:path>
              </a:pathLst>
            </a:custGeom>
            <a:grpFill/>
            <a:ln>
              <a:noFill/>
            </a:ln>
          </p:spPr>
          <p:txBody>
            <a:bodyPr/>
            <a:lstStyle/>
            <a:p>
              <a:pPr eaLnBrk="1" fontAlgn="auto" hangingPunct="1">
                <a:spcBef>
                  <a:spcPts val="0"/>
                </a:spcBef>
                <a:spcAft>
                  <a:spcPts val="0"/>
                </a:spcAft>
                <a:defRPr/>
              </a:pPr>
              <a:endParaRPr lang="zh-CN" altLang="en-US">
                <a:latin typeface="+mn-lt"/>
                <a:ea typeface="+mn-ea"/>
              </a:endParaRPr>
            </a:p>
          </p:txBody>
        </p:sp>
      </p:grpSp>
      <p:sp>
        <p:nvSpPr>
          <p:cNvPr id="44039" name="Freeform 28"/>
          <p:cNvSpPr>
            <a:spLocks noEditPoints="1"/>
          </p:cNvSpPr>
          <p:nvPr/>
        </p:nvSpPr>
        <p:spPr bwMode="auto">
          <a:xfrm>
            <a:off x="2317433" y="1763395"/>
            <a:ext cx="792162" cy="793750"/>
          </a:xfrm>
          <a:custGeom>
            <a:avLst/>
            <a:gdLst>
              <a:gd name="T0" fmla="*/ 2147483647 w 144"/>
              <a:gd name="T1" fmla="*/ 2147483647 h 144"/>
              <a:gd name="T2" fmla="*/ 2147483647 w 144"/>
              <a:gd name="T3" fmla="*/ 2147483647 h 144"/>
              <a:gd name="T4" fmla="*/ 2147483647 w 144"/>
              <a:gd name="T5" fmla="*/ 2147483647 h 144"/>
              <a:gd name="T6" fmla="*/ 2147483647 w 144"/>
              <a:gd name="T7" fmla="*/ 2147483647 h 144"/>
              <a:gd name="T8" fmla="*/ 2147483647 w 144"/>
              <a:gd name="T9" fmla="*/ 2147483647 h 144"/>
              <a:gd name="T10" fmla="*/ 2147483647 w 144"/>
              <a:gd name="T11" fmla="*/ 2147483647 h 144"/>
              <a:gd name="T12" fmla="*/ 2147483647 w 144"/>
              <a:gd name="T13" fmla="*/ 2147483647 h 144"/>
              <a:gd name="T14" fmla="*/ 2147483647 w 144"/>
              <a:gd name="T15" fmla="*/ 0 h 144"/>
              <a:gd name="T16" fmla="*/ 2147483647 w 144"/>
              <a:gd name="T17" fmla="*/ 2147483647 h 144"/>
              <a:gd name="T18" fmla="*/ 2147483647 w 144"/>
              <a:gd name="T19" fmla="*/ 2147483647 h 144"/>
              <a:gd name="T20" fmla="*/ 2147483647 w 144"/>
              <a:gd name="T21" fmla="*/ 2147483647 h 144"/>
              <a:gd name="T22" fmla="*/ 2147483647 w 144"/>
              <a:gd name="T23" fmla="*/ 2147483647 h 144"/>
              <a:gd name="T24" fmla="*/ 2147483647 w 144"/>
              <a:gd name="T25" fmla="*/ 2147483647 h 144"/>
              <a:gd name="T26" fmla="*/ 2147483647 w 144"/>
              <a:gd name="T27" fmla="*/ 2147483647 h 144"/>
              <a:gd name="T28" fmla="*/ 2147483647 w 144"/>
              <a:gd name="T29" fmla="*/ 2147483647 h 144"/>
              <a:gd name="T30" fmla="*/ 0 w 144"/>
              <a:gd name="T31" fmla="*/ 2147483647 h 144"/>
              <a:gd name="T32" fmla="*/ 2147483647 w 144"/>
              <a:gd name="T33" fmla="*/ 2147483647 h 144"/>
              <a:gd name="T34" fmla="*/ 2147483647 w 144"/>
              <a:gd name="T35" fmla="*/ 2147483647 h 144"/>
              <a:gd name="T36" fmla="*/ 2147483647 w 144"/>
              <a:gd name="T37" fmla="*/ 2147483647 h 144"/>
              <a:gd name="T38" fmla="*/ 2147483647 w 144"/>
              <a:gd name="T39" fmla="*/ 2147483647 h 144"/>
              <a:gd name="T40" fmla="*/ 2147483647 w 144"/>
              <a:gd name="T41" fmla="*/ 2147483647 h 144"/>
              <a:gd name="T42" fmla="*/ 2147483647 w 144"/>
              <a:gd name="T43" fmla="*/ 2147483647 h 144"/>
              <a:gd name="T44" fmla="*/ 2147483647 w 144"/>
              <a:gd name="T45" fmla="*/ 2147483647 h 144"/>
              <a:gd name="T46" fmla="*/ 2147483647 w 144"/>
              <a:gd name="T47" fmla="*/ 2147483647 h 144"/>
              <a:gd name="T48" fmla="*/ 2147483647 w 144"/>
              <a:gd name="T49" fmla="*/ 2147483647 h 144"/>
              <a:gd name="T50" fmla="*/ 2147483647 w 144"/>
              <a:gd name="T51" fmla="*/ 2147483647 h 144"/>
              <a:gd name="T52" fmla="*/ 2147483647 w 144"/>
              <a:gd name="T53" fmla="*/ 2147483647 h 144"/>
              <a:gd name="T54" fmla="*/ 2147483647 w 144"/>
              <a:gd name="T55" fmla="*/ 2147483647 h 144"/>
              <a:gd name="T56" fmla="*/ 2147483647 w 144"/>
              <a:gd name="T57" fmla="*/ 2147483647 h 144"/>
              <a:gd name="T58" fmla="*/ 2147483647 w 144"/>
              <a:gd name="T59" fmla="*/ 2147483647 h 144"/>
              <a:gd name="T60" fmla="*/ 2147483647 w 144"/>
              <a:gd name="T61" fmla="*/ 2147483647 h 144"/>
              <a:gd name="T62" fmla="*/ 2147483647 w 144"/>
              <a:gd name="T63" fmla="*/ 2147483647 h 144"/>
              <a:gd name="T64" fmla="*/ 2147483647 w 144"/>
              <a:gd name="T65" fmla="*/ 2147483647 h 144"/>
              <a:gd name="T66" fmla="*/ 2147483647 w 144"/>
              <a:gd name="T67" fmla="*/ 2147483647 h 144"/>
              <a:gd name="T68" fmla="*/ 2147483647 w 14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
              <a:gd name="T106" fmla="*/ 0 h 144"/>
              <a:gd name="T107" fmla="*/ 144 w 14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w="9525">
            <a:noFill/>
            <a:round/>
          </a:ln>
        </p:spPr>
        <p:txBody>
          <a:bodyPr/>
          <a:lstStyle/>
          <a:p>
            <a:endParaRPr lang="zh-CN" altLang="en-US"/>
          </a:p>
        </p:txBody>
      </p:sp>
      <p:sp>
        <p:nvSpPr>
          <p:cNvPr id="44040" name="Freeform 70"/>
          <p:cNvSpPr/>
          <p:nvPr/>
        </p:nvSpPr>
        <p:spPr bwMode="auto">
          <a:xfrm>
            <a:off x="4317683" y="2428558"/>
            <a:ext cx="708025" cy="669925"/>
          </a:xfrm>
          <a:custGeom>
            <a:avLst/>
            <a:gdLst>
              <a:gd name="T0" fmla="*/ 2147483647 w 348"/>
              <a:gd name="T1" fmla="*/ 0 h 330"/>
              <a:gd name="T2" fmla="*/ 2147483647 w 348"/>
              <a:gd name="T3" fmla="*/ 2147483647 h 330"/>
              <a:gd name="T4" fmla="*/ 2147483647 w 348"/>
              <a:gd name="T5" fmla="*/ 2147483647 h 330"/>
              <a:gd name="T6" fmla="*/ 2147483647 w 348"/>
              <a:gd name="T7" fmla="*/ 2147483647 h 330"/>
              <a:gd name="T8" fmla="*/ 2147483647 w 348"/>
              <a:gd name="T9" fmla="*/ 2147483647 h 330"/>
              <a:gd name="T10" fmla="*/ 2147483647 w 348"/>
              <a:gd name="T11" fmla="*/ 2147483647 h 330"/>
              <a:gd name="T12" fmla="*/ 2147483647 w 348"/>
              <a:gd name="T13" fmla="*/ 2147483647 h 330"/>
              <a:gd name="T14" fmla="*/ 2147483647 w 348"/>
              <a:gd name="T15" fmla="*/ 2147483647 h 330"/>
              <a:gd name="T16" fmla="*/ 0 w 348"/>
              <a:gd name="T17" fmla="*/ 2147483647 h 330"/>
              <a:gd name="T18" fmla="*/ 2147483647 w 348"/>
              <a:gd name="T19" fmla="*/ 2147483647 h 330"/>
              <a:gd name="T20" fmla="*/ 2147483647 w 348"/>
              <a:gd name="T21" fmla="*/ 0 h 3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8"/>
              <a:gd name="T34" fmla="*/ 0 h 330"/>
              <a:gd name="T35" fmla="*/ 348 w 348"/>
              <a:gd name="T36" fmla="*/ 330 h 3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8" h="330">
                <a:moveTo>
                  <a:pt x="174" y="0"/>
                </a:moveTo>
                <a:lnTo>
                  <a:pt x="216" y="123"/>
                </a:lnTo>
                <a:lnTo>
                  <a:pt x="348" y="125"/>
                </a:lnTo>
                <a:lnTo>
                  <a:pt x="243" y="205"/>
                </a:lnTo>
                <a:lnTo>
                  <a:pt x="281" y="330"/>
                </a:lnTo>
                <a:lnTo>
                  <a:pt x="174" y="257"/>
                </a:lnTo>
                <a:lnTo>
                  <a:pt x="67" y="330"/>
                </a:lnTo>
                <a:lnTo>
                  <a:pt x="105" y="205"/>
                </a:lnTo>
                <a:lnTo>
                  <a:pt x="0" y="125"/>
                </a:lnTo>
                <a:lnTo>
                  <a:pt x="132" y="123"/>
                </a:lnTo>
                <a:lnTo>
                  <a:pt x="174" y="0"/>
                </a:lnTo>
                <a:close/>
              </a:path>
            </a:pathLst>
          </a:custGeom>
          <a:solidFill>
            <a:schemeClr val="bg1"/>
          </a:solidFill>
          <a:ln w="9525">
            <a:noFill/>
            <a:round/>
          </a:ln>
        </p:spPr>
        <p:txBody>
          <a:bodyPr/>
          <a:lstStyle/>
          <a:p>
            <a:endParaRPr lang="zh-CN" altLang="en-US"/>
          </a:p>
        </p:txBody>
      </p:sp>
      <p:sp>
        <p:nvSpPr>
          <p:cNvPr id="58" name="TextBox 57"/>
          <p:cNvSpPr txBox="1"/>
          <p:nvPr/>
        </p:nvSpPr>
        <p:spPr bwMode="auto">
          <a:xfrm>
            <a:off x="1829784" y="1526872"/>
            <a:ext cx="7604886" cy="2754777"/>
          </a:xfrm>
          <a:prstGeom prst="rect">
            <a:avLst/>
          </a:prstGeom>
          <a:noFill/>
        </p:spPr>
        <p:txBody>
          <a:bodyPr>
            <a:noAutofit/>
          </a:bodyPr>
          <a:lstStyle/>
          <a:p>
            <a:pPr algn="l" eaLnBrk="1" fontAlgn="auto" hangingPunct="1">
              <a:lnSpc>
                <a:spcPct val="130000"/>
              </a:lnSpc>
              <a:spcBef>
                <a:spcPts val="0"/>
              </a:spcBef>
              <a:spcAft>
                <a:spcPts val="0"/>
              </a:spcAft>
              <a:defRPr/>
            </a:pPr>
            <a:r>
              <a:rPr lang="en-US" altLang="zh-CN" sz="186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      Our project aims to develop a visualization software for image processing techniques, providing a simple and intuitive platform for beginners who are interested in learning about image processing and deep learning. The software is designed to simplify the complex concepts and algorithms associated with image processing and deep learning. It will offer a range of intuitive and interactive features that allow beginners to visually observe the effects of these techniques.</a:t>
            </a:r>
            <a:endParaRPr lang="zh-CN" altLang="en-US" sz="186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0CF9AC4C-32F4-77A2-D55B-D4172E4ECB3D}"/>
              </a:ext>
            </a:extLst>
          </p:cNvPr>
          <p:cNvSpPr/>
          <p:nvPr/>
        </p:nvSpPr>
        <p:spPr>
          <a:xfrm>
            <a:off x="2614138" y="3854995"/>
            <a:ext cx="6887322" cy="17907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24DA51-9528-D049-8717-7E4DA3450A44}"/>
              </a:ext>
            </a:extLst>
          </p:cNvPr>
          <p:cNvSpPr/>
          <p:nvPr/>
        </p:nvSpPr>
        <p:spPr>
          <a:xfrm>
            <a:off x="2614138" y="1517117"/>
            <a:ext cx="6887322" cy="18355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4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460" name="文本框 17"/>
          <p:cNvSpPr txBox="1">
            <a:spLocks noChangeArrowheads="1"/>
          </p:cNvSpPr>
          <p:nvPr/>
        </p:nvSpPr>
        <p:spPr bwMode="auto">
          <a:xfrm>
            <a:off x="0" y="122555"/>
            <a:ext cx="672401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2 Project</a:t>
            </a:r>
            <a:r>
              <a:rPr lang="zh-CN" altLang="en-US" sz="3200" dirty="0">
                <a:solidFill>
                  <a:srgbClr val="1570C1"/>
                </a:solidFill>
                <a:latin typeface="DIN" pitchFamily="50" charset="0"/>
              </a:rPr>
              <a:t> </a:t>
            </a:r>
            <a:r>
              <a:rPr lang="en-US" altLang="zh-CN" sz="3200" dirty="0">
                <a:solidFill>
                  <a:srgbClr val="1570C1"/>
                </a:solidFill>
                <a:latin typeface="DIN" pitchFamily="50" charset="0"/>
              </a:rPr>
              <a:t>execution detail</a:t>
            </a:r>
            <a:endParaRPr lang="zh-CN" altLang="en-US" sz="3200" dirty="0">
              <a:solidFill>
                <a:srgbClr val="1570C1"/>
              </a:solidFill>
              <a:latin typeface="DIN" pitchFamily="50" charset="0"/>
            </a:endParaRPr>
          </a:p>
        </p:txBody>
      </p:sp>
      <p:sp>
        <p:nvSpPr>
          <p:cNvPr id="9" name="TextBox 57">
            <a:extLst>
              <a:ext uri="{FF2B5EF4-FFF2-40B4-BE49-F238E27FC236}">
                <a16:creationId xmlns:a16="http://schemas.microsoft.com/office/drawing/2014/main" id="{6492AB3E-D679-9935-9A39-F363E80BEB29}"/>
              </a:ext>
            </a:extLst>
          </p:cNvPr>
          <p:cNvSpPr txBox="1"/>
          <p:nvPr/>
        </p:nvSpPr>
        <p:spPr bwMode="auto">
          <a:xfrm>
            <a:off x="7368397" y="5262507"/>
            <a:ext cx="2879090" cy="464820"/>
          </a:xfrm>
          <a:prstGeom prst="rect">
            <a:avLst/>
          </a:prstGeom>
          <a:noFill/>
        </p:spPr>
        <p:txBody>
          <a:bodyPr wrap="square">
            <a:spAutoFit/>
          </a:bodyPr>
          <a:lstStyle/>
          <a:p>
            <a:pPr algn="ctr" eaLnBrk="1" fontAlgn="auto" hangingPunct="1">
              <a:lnSpc>
                <a:spcPct val="130000"/>
              </a:lnSpc>
              <a:spcBef>
                <a:spcPts val="0"/>
              </a:spcBef>
              <a:spcAft>
                <a:spcPts val="0"/>
              </a:spcAft>
              <a:defRPr/>
            </a:pPr>
            <a:r>
              <a:rPr lang="zh-CN" altLang="en-US" sz="1865"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 </a:t>
            </a:r>
          </a:p>
        </p:txBody>
      </p:sp>
      <p:sp>
        <p:nvSpPr>
          <p:cNvPr id="24" name="文本框 23">
            <a:extLst>
              <a:ext uri="{FF2B5EF4-FFF2-40B4-BE49-F238E27FC236}">
                <a16:creationId xmlns:a16="http://schemas.microsoft.com/office/drawing/2014/main" id="{BB045249-42F8-BEC1-BA43-EAA2BF1C08FF}"/>
              </a:ext>
            </a:extLst>
          </p:cNvPr>
          <p:cNvSpPr txBox="1"/>
          <p:nvPr/>
        </p:nvSpPr>
        <p:spPr>
          <a:xfrm>
            <a:off x="3292720" y="2094161"/>
            <a:ext cx="2452530" cy="584775"/>
          </a:xfrm>
          <a:prstGeom prst="rect">
            <a:avLst/>
          </a:prstGeom>
          <a:noFill/>
        </p:spPr>
        <p:txBody>
          <a:bodyPr wrap="square" rtlCol="0">
            <a:spAutoFit/>
          </a:bodyPr>
          <a:lstStyle/>
          <a:p>
            <a:r>
              <a:rPr lang="en-US" altLang="zh-CN" sz="3200" dirty="0"/>
              <a:t>Group 1</a:t>
            </a:r>
            <a:endParaRPr lang="zh-CN" altLang="en-US" sz="3200" dirty="0"/>
          </a:p>
        </p:txBody>
      </p:sp>
      <p:sp>
        <p:nvSpPr>
          <p:cNvPr id="25" name="文本框 24">
            <a:extLst>
              <a:ext uri="{FF2B5EF4-FFF2-40B4-BE49-F238E27FC236}">
                <a16:creationId xmlns:a16="http://schemas.microsoft.com/office/drawing/2014/main" id="{3380938E-EA56-58C0-C532-BEC69039F153}"/>
              </a:ext>
            </a:extLst>
          </p:cNvPr>
          <p:cNvSpPr txBox="1"/>
          <p:nvPr/>
        </p:nvSpPr>
        <p:spPr>
          <a:xfrm>
            <a:off x="3292720" y="4306864"/>
            <a:ext cx="1616853" cy="646331"/>
          </a:xfrm>
          <a:prstGeom prst="rect">
            <a:avLst/>
          </a:prstGeom>
          <a:noFill/>
        </p:spPr>
        <p:txBody>
          <a:bodyPr wrap="square" rtlCol="0">
            <a:spAutoFit/>
          </a:bodyPr>
          <a:lstStyle/>
          <a:p>
            <a:r>
              <a:rPr lang="en-US" altLang="zh-CN" sz="3200" dirty="0"/>
              <a:t>Group</a:t>
            </a:r>
            <a:r>
              <a:rPr lang="en-US" altLang="zh-CN" sz="3600" dirty="0"/>
              <a:t> 2</a:t>
            </a:r>
            <a:endParaRPr lang="zh-CN" altLang="en-US" sz="3600" dirty="0"/>
          </a:p>
        </p:txBody>
      </p:sp>
      <p:sp>
        <p:nvSpPr>
          <p:cNvPr id="6" name="文本框 5">
            <a:extLst>
              <a:ext uri="{FF2B5EF4-FFF2-40B4-BE49-F238E27FC236}">
                <a16:creationId xmlns:a16="http://schemas.microsoft.com/office/drawing/2014/main" id="{BF85E204-F852-DEC3-A7FE-47990FABAF4D}"/>
              </a:ext>
            </a:extLst>
          </p:cNvPr>
          <p:cNvSpPr txBox="1"/>
          <p:nvPr/>
        </p:nvSpPr>
        <p:spPr>
          <a:xfrm>
            <a:off x="6057799" y="2019410"/>
            <a:ext cx="2916644" cy="830997"/>
          </a:xfrm>
          <a:prstGeom prst="rect">
            <a:avLst/>
          </a:prstGeom>
          <a:noFill/>
        </p:spPr>
        <p:txBody>
          <a:bodyPr wrap="square" rtlCol="0">
            <a:spAutoFit/>
          </a:bodyPr>
          <a:lstStyle/>
          <a:p>
            <a:r>
              <a:rPr lang="en-US" altLang="zh-CN" sz="2400" dirty="0">
                <a:latin typeface="Segoe UI" panose="020B0502040204020203" pitchFamily="34" charset="0"/>
                <a:ea typeface="等线" panose="02010600030101010101" pitchFamily="2" charset="-122"/>
              </a:rPr>
              <a:t>V</a:t>
            </a:r>
            <a:r>
              <a:rPr lang="en-US" altLang="zh-CN" sz="2400" dirty="0">
                <a:effectLst/>
                <a:latin typeface="Segoe UI" panose="020B0502040204020203" pitchFamily="34" charset="0"/>
                <a:ea typeface="等线" panose="02010600030101010101" pitchFamily="2" charset="-122"/>
              </a:rPr>
              <a:t>isual interface image processing</a:t>
            </a:r>
            <a:endParaRPr lang="zh-CN" altLang="en-US" sz="2400" dirty="0"/>
          </a:p>
        </p:txBody>
      </p:sp>
      <p:sp>
        <p:nvSpPr>
          <p:cNvPr id="14" name="文本框 13">
            <a:extLst>
              <a:ext uri="{FF2B5EF4-FFF2-40B4-BE49-F238E27FC236}">
                <a16:creationId xmlns:a16="http://schemas.microsoft.com/office/drawing/2014/main" id="{51C686F0-D9C1-66B0-9552-D866E52A5DC9}"/>
              </a:ext>
            </a:extLst>
          </p:cNvPr>
          <p:cNvSpPr txBox="1"/>
          <p:nvPr/>
        </p:nvSpPr>
        <p:spPr>
          <a:xfrm>
            <a:off x="5868018" y="4214530"/>
            <a:ext cx="3296206" cy="830997"/>
          </a:xfrm>
          <a:prstGeom prst="rect">
            <a:avLst/>
          </a:prstGeom>
          <a:noFill/>
        </p:spPr>
        <p:txBody>
          <a:bodyPr wrap="square" rtlCol="0">
            <a:spAutoFit/>
          </a:bodyPr>
          <a:lstStyle/>
          <a:p>
            <a:r>
              <a:rPr lang="en-US" altLang="zh-CN" sz="2400" dirty="0">
                <a:latin typeface="Segoe UI" panose="020B0502040204020203" pitchFamily="34" charset="0"/>
                <a:ea typeface="等线" panose="02010600030101010101" pitchFamily="2" charset="-122"/>
              </a:rPr>
              <a:t>L</a:t>
            </a:r>
            <a:r>
              <a:rPr lang="en-US" altLang="zh-CN" sz="2400" dirty="0">
                <a:effectLst/>
                <a:latin typeface="Segoe UI" panose="020B0502040204020203" pitchFamily="34" charset="0"/>
                <a:ea typeface="等线" panose="02010600030101010101" pitchFamily="2" charset="-122"/>
              </a:rPr>
              <a:t>icense</a:t>
            </a:r>
            <a:r>
              <a:rPr lang="en-US" altLang="zh-CN" sz="1800" dirty="0">
                <a:effectLst/>
                <a:latin typeface="Segoe UI" panose="020B0502040204020203" pitchFamily="34" charset="0"/>
                <a:ea typeface="等线" panose="02010600030101010101" pitchFamily="2" charset="-122"/>
              </a:rPr>
              <a:t> </a:t>
            </a:r>
            <a:r>
              <a:rPr lang="en-US" altLang="zh-CN" sz="2400" dirty="0">
                <a:effectLst/>
                <a:latin typeface="Segoe UI" panose="020B0502040204020203" pitchFamily="34" charset="0"/>
                <a:ea typeface="等线" panose="02010600030101010101" pitchFamily="2" charset="-122"/>
              </a:rPr>
              <a:t>plate detection</a:t>
            </a:r>
          </a:p>
          <a:p>
            <a:r>
              <a:rPr lang="en-US" altLang="zh-CN" sz="2400" dirty="0">
                <a:latin typeface="Segoe UI" panose="020B0502040204020203" pitchFamily="34" charset="0"/>
                <a:ea typeface="等线" panose="02010600030101010101" pitchFamily="2" charset="-122"/>
              </a:rPr>
              <a:t>Testing</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460" name="文本框 17"/>
          <p:cNvSpPr txBox="1">
            <a:spLocks noChangeArrowheads="1"/>
          </p:cNvSpPr>
          <p:nvPr/>
        </p:nvSpPr>
        <p:spPr bwMode="auto">
          <a:xfrm>
            <a:off x="0" y="122555"/>
            <a:ext cx="672401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2 Project</a:t>
            </a:r>
            <a:r>
              <a:rPr lang="zh-CN" altLang="en-US" sz="3200" dirty="0">
                <a:solidFill>
                  <a:srgbClr val="1570C1"/>
                </a:solidFill>
                <a:latin typeface="DIN" pitchFamily="50" charset="0"/>
              </a:rPr>
              <a:t> </a:t>
            </a:r>
            <a:r>
              <a:rPr lang="en-US" altLang="zh-CN" sz="3200" dirty="0">
                <a:solidFill>
                  <a:srgbClr val="1570C1"/>
                </a:solidFill>
                <a:latin typeface="DIN" pitchFamily="50" charset="0"/>
              </a:rPr>
              <a:t>execution detail</a:t>
            </a:r>
            <a:endParaRPr lang="zh-CN" altLang="en-US" sz="3200" dirty="0">
              <a:solidFill>
                <a:srgbClr val="1570C1"/>
              </a:solidFill>
              <a:latin typeface="DIN" pitchFamily="50" charset="0"/>
            </a:endParaRPr>
          </a:p>
        </p:txBody>
      </p:sp>
      <p:pic>
        <p:nvPicPr>
          <p:cNvPr id="4" name="图片 3">
            <a:extLst>
              <a:ext uri="{FF2B5EF4-FFF2-40B4-BE49-F238E27FC236}">
                <a16:creationId xmlns:a16="http://schemas.microsoft.com/office/drawing/2014/main" id="{01B815E9-0128-0FF4-1C6F-CA9C445A29BC}"/>
              </a:ext>
            </a:extLst>
          </p:cNvPr>
          <p:cNvPicPr>
            <a:picLocks noChangeAspect="1"/>
          </p:cNvPicPr>
          <p:nvPr/>
        </p:nvPicPr>
        <p:blipFill>
          <a:blip r:embed="rId2"/>
          <a:stretch>
            <a:fillRect/>
          </a:stretch>
        </p:blipFill>
        <p:spPr>
          <a:xfrm>
            <a:off x="91553" y="696307"/>
            <a:ext cx="6453075" cy="5990587"/>
          </a:xfrm>
          <a:prstGeom prst="rect">
            <a:avLst/>
          </a:prstGeom>
        </p:spPr>
      </p:pic>
      <p:pic>
        <p:nvPicPr>
          <p:cNvPr id="6" name="图片 5">
            <a:extLst>
              <a:ext uri="{FF2B5EF4-FFF2-40B4-BE49-F238E27FC236}">
                <a16:creationId xmlns:a16="http://schemas.microsoft.com/office/drawing/2014/main" id="{6D07A437-4F8E-DBFB-85C4-7D584A41E455}"/>
              </a:ext>
            </a:extLst>
          </p:cNvPr>
          <p:cNvPicPr>
            <a:picLocks noChangeAspect="1"/>
          </p:cNvPicPr>
          <p:nvPr/>
        </p:nvPicPr>
        <p:blipFill>
          <a:blip r:embed="rId3"/>
          <a:stretch>
            <a:fillRect/>
          </a:stretch>
        </p:blipFill>
        <p:spPr>
          <a:xfrm>
            <a:off x="6632462" y="706120"/>
            <a:ext cx="5467985" cy="5895171"/>
          </a:xfrm>
          <a:prstGeom prst="rect">
            <a:avLst/>
          </a:prstGeom>
        </p:spPr>
      </p:pic>
    </p:spTree>
    <p:extLst>
      <p:ext uri="{BB962C8B-B14F-4D97-AF65-F5344CB8AC3E}">
        <p14:creationId xmlns:p14="http://schemas.microsoft.com/office/powerpoint/2010/main" val="93176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4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460" name="文本框 17"/>
          <p:cNvSpPr txBox="1">
            <a:spLocks noChangeArrowheads="1"/>
          </p:cNvSpPr>
          <p:nvPr/>
        </p:nvSpPr>
        <p:spPr bwMode="auto">
          <a:xfrm>
            <a:off x="0" y="122555"/>
            <a:ext cx="672401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2 Project</a:t>
            </a:r>
            <a:r>
              <a:rPr lang="zh-CN" altLang="en-US" sz="3200" dirty="0">
                <a:solidFill>
                  <a:srgbClr val="1570C1"/>
                </a:solidFill>
                <a:latin typeface="DIN" pitchFamily="50" charset="0"/>
              </a:rPr>
              <a:t> </a:t>
            </a:r>
            <a:r>
              <a:rPr lang="en-US" altLang="zh-CN" sz="3200" dirty="0">
                <a:solidFill>
                  <a:srgbClr val="1570C1"/>
                </a:solidFill>
                <a:latin typeface="DIN" pitchFamily="50" charset="0"/>
              </a:rPr>
              <a:t>execution detail</a:t>
            </a:r>
            <a:endParaRPr lang="zh-CN" altLang="en-US" sz="3200" dirty="0">
              <a:solidFill>
                <a:srgbClr val="1570C1"/>
              </a:solidFill>
              <a:latin typeface="DIN" pitchFamily="50" charset="0"/>
            </a:endParaRPr>
          </a:p>
        </p:txBody>
      </p:sp>
      <p:graphicFrame>
        <p:nvGraphicFramePr>
          <p:cNvPr id="15" name="表格 11">
            <a:extLst>
              <a:ext uri="{FF2B5EF4-FFF2-40B4-BE49-F238E27FC236}">
                <a16:creationId xmlns:a16="http://schemas.microsoft.com/office/drawing/2014/main" id="{67C52928-8F76-B16E-AD60-EAB0CA616588}"/>
              </a:ext>
            </a:extLst>
          </p:cNvPr>
          <p:cNvGraphicFramePr>
            <a:graphicFrameLocks noGrp="1"/>
          </p:cNvGraphicFramePr>
          <p:nvPr>
            <p:extLst>
              <p:ext uri="{D42A27DB-BD31-4B8C-83A1-F6EECF244321}">
                <p14:modId xmlns:p14="http://schemas.microsoft.com/office/powerpoint/2010/main" val="3924475244"/>
              </p:ext>
            </p:extLst>
          </p:nvPr>
        </p:nvGraphicFramePr>
        <p:xfrm>
          <a:off x="1458649" y="1391155"/>
          <a:ext cx="9175035" cy="4278108"/>
        </p:xfrm>
        <a:graphic>
          <a:graphicData uri="http://schemas.openxmlformats.org/drawingml/2006/table">
            <a:tbl>
              <a:tblPr firstRow="1" bandRow="1">
                <a:tableStyleId>{5C22544A-7EE6-4342-B048-85BDC9FD1C3A}</a:tableStyleId>
              </a:tblPr>
              <a:tblGrid>
                <a:gridCol w="2664760">
                  <a:extLst>
                    <a:ext uri="{9D8B030D-6E8A-4147-A177-3AD203B41FA5}">
                      <a16:colId xmlns:a16="http://schemas.microsoft.com/office/drawing/2014/main" val="181388660"/>
                    </a:ext>
                  </a:extLst>
                </a:gridCol>
                <a:gridCol w="2419577">
                  <a:extLst>
                    <a:ext uri="{9D8B030D-6E8A-4147-A177-3AD203B41FA5}">
                      <a16:colId xmlns:a16="http://schemas.microsoft.com/office/drawing/2014/main" val="2761466148"/>
                    </a:ext>
                  </a:extLst>
                </a:gridCol>
                <a:gridCol w="2194019">
                  <a:extLst>
                    <a:ext uri="{9D8B030D-6E8A-4147-A177-3AD203B41FA5}">
                      <a16:colId xmlns:a16="http://schemas.microsoft.com/office/drawing/2014/main" val="2286860410"/>
                    </a:ext>
                  </a:extLst>
                </a:gridCol>
                <a:gridCol w="1896679">
                  <a:extLst>
                    <a:ext uri="{9D8B030D-6E8A-4147-A177-3AD203B41FA5}">
                      <a16:colId xmlns:a16="http://schemas.microsoft.com/office/drawing/2014/main" val="18735948"/>
                    </a:ext>
                  </a:extLst>
                </a:gridCol>
              </a:tblGrid>
              <a:tr h="951311">
                <a:tc>
                  <a:txBody>
                    <a:bodyPr/>
                    <a:lstStyle/>
                    <a:p>
                      <a:pPr algn="ctr"/>
                      <a:endParaRPr lang="en-US" altLang="zh-CN" dirty="0"/>
                    </a:p>
                    <a:p>
                      <a:pPr algn="ctr"/>
                      <a:r>
                        <a:rPr lang="en-US" altLang="zh-CN" dirty="0"/>
                        <a:t>milestone</a:t>
                      </a:r>
                      <a:endParaRPr lang="zh-CN" altLang="en-US" dirty="0"/>
                    </a:p>
                  </a:txBody>
                  <a:tcPr/>
                </a:tc>
                <a:tc>
                  <a:txBody>
                    <a:bodyPr/>
                    <a:lstStyle/>
                    <a:p>
                      <a:pPr algn="ctr"/>
                      <a:endParaRPr lang="en-US" altLang="zh-CN" dirty="0"/>
                    </a:p>
                    <a:p>
                      <a:pPr algn="ctr"/>
                      <a:r>
                        <a:rPr lang="en-US" altLang="zh-CN" dirty="0"/>
                        <a:t>program completion date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actual completion date</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whether in time</a:t>
                      </a:r>
                      <a:endParaRPr lang="zh-CN" altLang="en-US" dirty="0"/>
                    </a:p>
                  </a:txBody>
                  <a:tcPr/>
                </a:tc>
                <a:extLst>
                  <a:ext uri="{0D108BD9-81ED-4DB2-BD59-A6C34878D82A}">
                    <a16:rowId xmlns:a16="http://schemas.microsoft.com/office/drawing/2014/main" val="3041390014"/>
                  </a:ext>
                </a:extLst>
              </a:tr>
              <a:tr h="665918">
                <a:tc>
                  <a:txBody>
                    <a:bodyPr/>
                    <a:lstStyle/>
                    <a:p>
                      <a:pPr algn="ctr"/>
                      <a:r>
                        <a:rPr lang="en-US" altLang="zh-CN" dirty="0"/>
                        <a:t>Project initiation and system design</a:t>
                      </a:r>
                      <a:endParaRPr lang="zh-CN" altLang="en-US" dirty="0"/>
                    </a:p>
                  </a:txBody>
                  <a:tcPr/>
                </a:tc>
                <a:tc>
                  <a:txBody>
                    <a:bodyPr/>
                    <a:lstStyle/>
                    <a:p>
                      <a:pPr algn="ctr"/>
                      <a:r>
                        <a:rPr lang="en-US" altLang="zh-CN" dirty="0"/>
                        <a:t>2023.3.29</a:t>
                      </a:r>
                      <a:endParaRPr lang="zh-CN" altLang="en-US" dirty="0"/>
                    </a:p>
                  </a:txBody>
                  <a:tcPr/>
                </a:tc>
                <a:tc>
                  <a:txBody>
                    <a:bodyPr/>
                    <a:lstStyle/>
                    <a:p>
                      <a:pPr algn="ctr"/>
                      <a:r>
                        <a:rPr lang="en-US" altLang="zh-CN" dirty="0"/>
                        <a:t>2023.3.29</a:t>
                      </a:r>
                      <a:endParaRPr lang="zh-CN" altLang="en-US" dirty="0"/>
                    </a:p>
                  </a:txBody>
                  <a:tcPr/>
                </a:tc>
                <a:tc>
                  <a:txBody>
                    <a:bodyPr/>
                    <a:lstStyle/>
                    <a:p>
                      <a:pPr algn="ctr"/>
                      <a:r>
                        <a:rPr lang="zh-CN" altLang="en-US" dirty="0"/>
                        <a:t>√</a:t>
                      </a:r>
                    </a:p>
                  </a:txBody>
                  <a:tcPr/>
                </a:tc>
                <a:extLst>
                  <a:ext uri="{0D108BD9-81ED-4DB2-BD59-A6C34878D82A}">
                    <a16:rowId xmlns:a16="http://schemas.microsoft.com/office/drawing/2014/main" val="2204357181"/>
                  </a:ext>
                </a:extLst>
              </a:tr>
              <a:tr h="577144">
                <a:tc>
                  <a:txBody>
                    <a:bodyPr/>
                    <a:lstStyle/>
                    <a:p>
                      <a:pPr algn="ctr"/>
                      <a:r>
                        <a:rPr lang="en-US" altLang="zh-CN" dirty="0"/>
                        <a:t>Related technical learning</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2023.4.9</a:t>
                      </a:r>
                      <a:endParaRPr lang="zh-CN" altLang="en-US" dirty="0"/>
                    </a:p>
                  </a:txBody>
                  <a:tcPr/>
                </a:tc>
                <a:tc>
                  <a:txBody>
                    <a:bodyPr/>
                    <a:lstStyle/>
                    <a:p>
                      <a:pPr algn="ctr"/>
                      <a:r>
                        <a:rPr lang="en-US" altLang="zh-CN" dirty="0"/>
                        <a:t>2023.4.8</a:t>
                      </a:r>
                      <a:endParaRPr lang="zh-CN" altLang="en-US" dirty="0"/>
                    </a:p>
                  </a:txBody>
                  <a:tcPr/>
                </a:tc>
                <a:tc>
                  <a:txBody>
                    <a:bodyPr/>
                    <a:lstStyle/>
                    <a:p>
                      <a:pPr algn="ctr"/>
                      <a:r>
                        <a:rPr lang="zh-CN" altLang="en-US" dirty="0"/>
                        <a:t>√</a:t>
                      </a:r>
                    </a:p>
                  </a:txBody>
                  <a:tcPr/>
                </a:tc>
                <a:extLst>
                  <a:ext uri="{0D108BD9-81ED-4DB2-BD59-A6C34878D82A}">
                    <a16:rowId xmlns:a16="http://schemas.microsoft.com/office/drawing/2014/main" val="1851791092"/>
                  </a:ext>
                </a:extLst>
              </a:tr>
              <a:tr h="495965">
                <a:tc>
                  <a:txBody>
                    <a:bodyPr/>
                    <a:lstStyle/>
                    <a:p>
                      <a:pPr algn="ctr"/>
                      <a:r>
                        <a:rPr lang="en-US" altLang="zh-CN" sz="1800" kern="1200" dirty="0">
                          <a:solidFill>
                            <a:schemeClr val="dk1"/>
                          </a:solidFill>
                          <a:effectLst/>
                          <a:latin typeface="+mn-lt"/>
                          <a:ea typeface="+mn-ea"/>
                          <a:cs typeface="+mn-cs"/>
                        </a:rPr>
                        <a:t>Core code development</a:t>
                      </a:r>
                      <a:endParaRPr lang="zh-CN" altLang="en-US" dirty="0"/>
                    </a:p>
                  </a:txBody>
                  <a:tcPr/>
                </a:tc>
                <a:tc>
                  <a:txBody>
                    <a:bodyPr/>
                    <a:lstStyle/>
                    <a:p>
                      <a:pPr algn="ctr"/>
                      <a:r>
                        <a:rPr lang="en-US" altLang="zh-CN" dirty="0"/>
                        <a:t>2023.4.30</a:t>
                      </a:r>
                      <a:endParaRPr lang="zh-CN" altLang="en-US" dirty="0"/>
                    </a:p>
                  </a:txBody>
                  <a:tcPr/>
                </a:tc>
                <a:tc>
                  <a:txBody>
                    <a:bodyPr/>
                    <a:lstStyle/>
                    <a:p>
                      <a:pPr algn="ctr"/>
                      <a:r>
                        <a:rPr lang="en-US" altLang="zh-CN" dirty="0"/>
                        <a:t>2023.5.11</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881728383"/>
                  </a:ext>
                </a:extLst>
              </a:tr>
              <a:tr h="706967">
                <a:tc>
                  <a:txBody>
                    <a:bodyPr/>
                    <a:lstStyle/>
                    <a:p>
                      <a:pPr algn="ctr"/>
                      <a:r>
                        <a:rPr lang="en-US" altLang="zh-CN" dirty="0"/>
                        <a:t>UI interface and other functions</a:t>
                      </a:r>
                      <a:endParaRPr lang="zh-CN" altLang="en-US" dirty="0"/>
                    </a:p>
                  </a:txBody>
                  <a:tcPr/>
                </a:tc>
                <a:tc>
                  <a:txBody>
                    <a:bodyPr/>
                    <a:lstStyle/>
                    <a:p>
                      <a:pPr algn="ctr"/>
                      <a:r>
                        <a:rPr lang="en-US" altLang="zh-CN" dirty="0"/>
                        <a:t>2023.5.21</a:t>
                      </a:r>
                      <a:endParaRPr lang="zh-CN" altLang="en-US" dirty="0"/>
                    </a:p>
                  </a:txBody>
                  <a:tcPr/>
                </a:tc>
                <a:tc>
                  <a:txBody>
                    <a:bodyPr/>
                    <a:lstStyle/>
                    <a:p>
                      <a:pPr algn="ctr"/>
                      <a:r>
                        <a:rPr lang="en-US" altLang="zh-CN" dirty="0"/>
                        <a:t>2023.5.21</a:t>
                      </a:r>
                      <a:endParaRPr lang="zh-CN" altLang="en-US" dirty="0"/>
                    </a:p>
                  </a:txBody>
                  <a:tcPr/>
                </a:tc>
                <a:tc>
                  <a:txBody>
                    <a:bodyPr/>
                    <a:lstStyle/>
                    <a:p>
                      <a:pPr algn="ctr"/>
                      <a:r>
                        <a:rPr lang="zh-CN" altLang="en-US" dirty="0"/>
                        <a:t>√</a:t>
                      </a:r>
                    </a:p>
                  </a:txBody>
                  <a:tcPr/>
                </a:tc>
                <a:extLst>
                  <a:ext uri="{0D108BD9-81ED-4DB2-BD59-A6C34878D82A}">
                    <a16:rowId xmlns:a16="http://schemas.microsoft.com/office/drawing/2014/main" val="1758346832"/>
                  </a:ext>
                </a:extLst>
              </a:tr>
              <a:tr h="880803">
                <a:tc>
                  <a:txBody>
                    <a:bodyPr/>
                    <a:lstStyle/>
                    <a:p>
                      <a:pPr algn="ctr"/>
                      <a:r>
                        <a:rPr lang="en-US" altLang="zh-CN" dirty="0"/>
                        <a:t>Integration and testing</a:t>
                      </a:r>
                      <a:endParaRPr lang="zh-CN" altLang="en-US" dirty="0"/>
                    </a:p>
                  </a:txBody>
                  <a:tcPr/>
                </a:tc>
                <a:tc>
                  <a:txBody>
                    <a:bodyPr/>
                    <a:lstStyle/>
                    <a:p>
                      <a:pPr algn="ctr"/>
                      <a:r>
                        <a:rPr lang="en-US" altLang="zh-CN" dirty="0"/>
                        <a:t>2023.5.31</a:t>
                      </a:r>
                      <a:endParaRPr lang="zh-CN" altLang="en-US" dirty="0"/>
                    </a:p>
                  </a:txBody>
                  <a:tcPr/>
                </a:tc>
                <a:tc>
                  <a:txBody>
                    <a:bodyPr/>
                    <a:lstStyle/>
                    <a:p>
                      <a:pPr algn="ctr"/>
                      <a:r>
                        <a:rPr lang="en-US" altLang="zh-CN" dirty="0"/>
                        <a:t>2023.5.31</a:t>
                      </a:r>
                      <a:endParaRPr lang="zh-CN" altLang="en-US" dirty="0"/>
                    </a:p>
                  </a:txBody>
                  <a:tcPr/>
                </a:tc>
                <a:tc>
                  <a:txBody>
                    <a:bodyPr/>
                    <a:lstStyle/>
                    <a:p>
                      <a:pPr algn="ctr"/>
                      <a:r>
                        <a:rPr lang="zh-CN" altLang="en-US" dirty="0"/>
                        <a:t>√</a:t>
                      </a:r>
                    </a:p>
                  </a:txBody>
                  <a:tcPr/>
                </a:tc>
                <a:extLst>
                  <a:ext uri="{0D108BD9-81ED-4DB2-BD59-A6C34878D82A}">
                    <a16:rowId xmlns:a16="http://schemas.microsoft.com/office/drawing/2014/main" val="3698842924"/>
                  </a:ext>
                </a:extLst>
              </a:tr>
            </a:tbl>
          </a:graphicData>
        </a:graphic>
      </p:graphicFrame>
    </p:spTree>
    <p:extLst>
      <p:ext uri="{BB962C8B-B14F-4D97-AF65-F5344CB8AC3E}">
        <p14:creationId xmlns:p14="http://schemas.microsoft.com/office/powerpoint/2010/main" val="323615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19050" y="122555"/>
            <a:ext cx="754570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2 Project</a:t>
            </a:r>
            <a:r>
              <a:rPr lang="zh-CN" altLang="en-US" sz="3200" dirty="0">
                <a:solidFill>
                  <a:srgbClr val="1570C1"/>
                </a:solidFill>
                <a:latin typeface="DIN" pitchFamily="50" charset="0"/>
              </a:rPr>
              <a:t> </a:t>
            </a:r>
            <a:r>
              <a:rPr lang="en-US" altLang="zh-CN" sz="3200" dirty="0">
                <a:solidFill>
                  <a:srgbClr val="1570C1"/>
                </a:solidFill>
                <a:latin typeface="DIN" pitchFamily="50" charset="0"/>
              </a:rPr>
              <a:t>execution detail</a:t>
            </a:r>
            <a:endParaRPr lang="zh-CN" altLang="en-US" sz="3200" dirty="0">
              <a:solidFill>
                <a:srgbClr val="1570C1"/>
              </a:solidFill>
              <a:latin typeface="DIN" pitchFamily="50" charset="0"/>
            </a:endParaRPr>
          </a:p>
        </p:txBody>
      </p:sp>
      <p:pic>
        <p:nvPicPr>
          <p:cNvPr id="4" name="图片 3">
            <a:extLst>
              <a:ext uri="{FF2B5EF4-FFF2-40B4-BE49-F238E27FC236}">
                <a16:creationId xmlns:a16="http://schemas.microsoft.com/office/drawing/2014/main" id="{C479DC1E-4308-223E-77AB-516C6306D8CC}"/>
              </a:ext>
            </a:extLst>
          </p:cNvPr>
          <p:cNvPicPr>
            <a:picLocks noChangeAspect="1"/>
          </p:cNvPicPr>
          <p:nvPr/>
        </p:nvPicPr>
        <p:blipFill>
          <a:blip r:embed="rId2"/>
          <a:stretch>
            <a:fillRect/>
          </a:stretch>
        </p:blipFill>
        <p:spPr>
          <a:xfrm>
            <a:off x="1904784" y="1238755"/>
            <a:ext cx="8382431" cy="48770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19050" y="122555"/>
            <a:ext cx="754570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3 Risk plan</a:t>
            </a:r>
            <a:endParaRPr lang="zh-CN" altLang="en-US" sz="3200" dirty="0">
              <a:solidFill>
                <a:srgbClr val="1570C1"/>
              </a:solidFill>
              <a:latin typeface="DIN" pitchFamily="50" charset="0"/>
            </a:endParaRPr>
          </a:p>
        </p:txBody>
      </p:sp>
      <p:graphicFrame>
        <p:nvGraphicFramePr>
          <p:cNvPr id="11" name="表格 11">
            <a:extLst>
              <a:ext uri="{FF2B5EF4-FFF2-40B4-BE49-F238E27FC236}">
                <a16:creationId xmlns:a16="http://schemas.microsoft.com/office/drawing/2014/main" id="{3E29A4F1-2CCF-BB84-7002-9736F3BAD477}"/>
              </a:ext>
            </a:extLst>
          </p:cNvPr>
          <p:cNvGraphicFramePr>
            <a:graphicFrameLocks noGrp="1"/>
          </p:cNvGraphicFramePr>
          <p:nvPr>
            <p:extLst>
              <p:ext uri="{D42A27DB-BD31-4B8C-83A1-F6EECF244321}">
                <p14:modId xmlns:p14="http://schemas.microsoft.com/office/powerpoint/2010/main" val="564758173"/>
              </p:ext>
            </p:extLst>
          </p:nvPr>
        </p:nvGraphicFramePr>
        <p:xfrm>
          <a:off x="849314" y="1248845"/>
          <a:ext cx="10412276" cy="3801296"/>
        </p:xfrm>
        <a:graphic>
          <a:graphicData uri="http://schemas.openxmlformats.org/drawingml/2006/table">
            <a:tbl>
              <a:tblPr firstRow="1" bandRow="1">
                <a:tableStyleId>{5C22544A-7EE6-4342-B048-85BDC9FD1C3A}</a:tableStyleId>
              </a:tblPr>
              <a:tblGrid>
                <a:gridCol w="2319600">
                  <a:extLst>
                    <a:ext uri="{9D8B030D-6E8A-4147-A177-3AD203B41FA5}">
                      <a16:colId xmlns:a16="http://schemas.microsoft.com/office/drawing/2014/main" val="181388660"/>
                    </a:ext>
                  </a:extLst>
                </a:gridCol>
                <a:gridCol w="3237942">
                  <a:extLst>
                    <a:ext uri="{9D8B030D-6E8A-4147-A177-3AD203B41FA5}">
                      <a16:colId xmlns:a16="http://schemas.microsoft.com/office/drawing/2014/main" val="2761466148"/>
                    </a:ext>
                  </a:extLst>
                </a:gridCol>
                <a:gridCol w="3318484">
                  <a:extLst>
                    <a:ext uri="{9D8B030D-6E8A-4147-A177-3AD203B41FA5}">
                      <a16:colId xmlns:a16="http://schemas.microsoft.com/office/drawing/2014/main" val="2286860410"/>
                    </a:ext>
                  </a:extLst>
                </a:gridCol>
                <a:gridCol w="1536250">
                  <a:extLst>
                    <a:ext uri="{9D8B030D-6E8A-4147-A177-3AD203B41FA5}">
                      <a16:colId xmlns:a16="http://schemas.microsoft.com/office/drawing/2014/main" val="1581127663"/>
                    </a:ext>
                  </a:extLst>
                </a:gridCol>
              </a:tblGrid>
              <a:tr h="755960">
                <a:tc>
                  <a:txBody>
                    <a:bodyPr/>
                    <a:lstStyle/>
                    <a:p>
                      <a:pPr algn="ctr"/>
                      <a:endParaRPr lang="zh-CN" altLang="en-US" dirty="0"/>
                    </a:p>
                  </a:txBody>
                  <a:tcPr anchor="ctr" anchorCtr="1"/>
                </a:tc>
                <a:tc>
                  <a:txBody>
                    <a:bodyPr/>
                    <a:lstStyle/>
                    <a:p>
                      <a:pPr algn="ctr"/>
                      <a:endParaRPr lang="en-US" altLang="zh-CN" dirty="0"/>
                    </a:p>
                    <a:p>
                      <a:pPr algn="ctr"/>
                      <a:r>
                        <a:rPr lang="en-US" altLang="zh-CN" dirty="0"/>
                        <a:t>Possible causes</a:t>
                      </a:r>
                      <a:endParaRPr lang="zh-CN" altLang="en-US"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negative impact</a:t>
                      </a:r>
                      <a:endParaRPr lang="zh-CN" altLang="en-US" dirty="0"/>
                    </a:p>
                    <a:p>
                      <a:pPr algn="ctr"/>
                      <a:endParaRPr lang="zh-CN" altLang="en-US" dirty="0"/>
                    </a:p>
                  </a:txBody>
                  <a:tcPr anchor="ctr" anchorCtr="1"/>
                </a:tc>
                <a:tc>
                  <a:txBody>
                    <a:bodyPr/>
                    <a:lstStyle/>
                    <a:p>
                      <a:pPr algn="ctr"/>
                      <a:endParaRPr lang="en-US" altLang="zh-CN" dirty="0"/>
                    </a:p>
                    <a:p>
                      <a:pPr algn="ctr"/>
                      <a:r>
                        <a:rPr lang="en-US" altLang="zh-CN" dirty="0"/>
                        <a:t>seriousness</a:t>
                      </a:r>
                      <a:endParaRPr lang="zh-CN" altLang="en-US" dirty="0"/>
                    </a:p>
                  </a:txBody>
                  <a:tcPr anchor="ctr" anchorCtr="1"/>
                </a:tc>
                <a:extLst>
                  <a:ext uri="{0D108BD9-81ED-4DB2-BD59-A6C34878D82A}">
                    <a16:rowId xmlns:a16="http://schemas.microsoft.com/office/drawing/2014/main" val="3041390014"/>
                  </a:ext>
                </a:extLst>
              </a:tr>
              <a:tr h="302384">
                <a:tc>
                  <a:txBody>
                    <a:bodyPr/>
                    <a:lstStyle/>
                    <a:p>
                      <a:pPr algn="ctr"/>
                      <a:r>
                        <a:rPr lang="en-US" altLang="zh-CN" dirty="0"/>
                        <a:t>Technical risks</a:t>
                      </a:r>
                      <a:endParaRPr lang="zh-CN" altLang="en-US" dirty="0"/>
                    </a:p>
                  </a:txBody>
                  <a:tcPr anchor="ctr" anchorCtr="1"/>
                </a:tc>
                <a:tc>
                  <a:txBody>
                    <a:bodyPr/>
                    <a:lstStyle/>
                    <a:p>
                      <a:pPr algn="ctr"/>
                      <a:r>
                        <a:rPr lang="en-US" altLang="zh-CN" dirty="0"/>
                        <a:t>Complex technology</a:t>
                      </a:r>
                      <a:endParaRPr lang="zh-CN" altLang="en-US" dirty="0"/>
                    </a:p>
                  </a:txBody>
                  <a:tcPr anchor="ctr" anchorCtr="1"/>
                </a:tc>
                <a:tc>
                  <a:txBody>
                    <a:bodyPr/>
                    <a:lstStyle/>
                    <a:p>
                      <a:pPr algn="ctr"/>
                      <a:r>
                        <a:rPr lang="en-US" altLang="zh-CN" dirty="0"/>
                        <a:t>Re-select technology</a:t>
                      </a:r>
                      <a:endParaRPr lang="zh-CN" altLang="en-US" dirty="0"/>
                    </a:p>
                  </a:txBody>
                  <a:tcPr anchor="ctr" anchorCtr="1"/>
                </a:tc>
                <a:tc>
                  <a:txBody>
                    <a:bodyPr/>
                    <a:lstStyle/>
                    <a:p>
                      <a:pPr algn="ctr"/>
                      <a:r>
                        <a:rPr lang="en-US" altLang="zh-CN" dirty="0"/>
                        <a:t>C</a:t>
                      </a:r>
                      <a:endParaRPr lang="zh-CN" altLang="en-US" dirty="0"/>
                    </a:p>
                  </a:txBody>
                  <a:tcPr anchor="ctr" anchorCtr="1"/>
                </a:tc>
                <a:extLst>
                  <a:ext uri="{0D108BD9-81ED-4DB2-BD59-A6C34878D82A}">
                    <a16:rowId xmlns:a16="http://schemas.microsoft.com/office/drawing/2014/main" val="2204357181"/>
                  </a:ext>
                </a:extLst>
              </a:tr>
              <a:tr h="755960">
                <a:tc>
                  <a:txBody>
                    <a:bodyPr/>
                    <a:lstStyle/>
                    <a:p>
                      <a:pPr algn="ctr"/>
                      <a:endParaRPr lang="en-US" altLang="zh-CN" dirty="0"/>
                    </a:p>
                    <a:p>
                      <a:pPr algn="ctr"/>
                      <a:r>
                        <a:rPr lang="en-US" altLang="zh-CN" dirty="0"/>
                        <a:t>Personnel risks</a:t>
                      </a:r>
                      <a:endParaRPr lang="zh-CN" altLang="en-US" dirty="0"/>
                    </a:p>
                  </a:txBody>
                  <a:tcPr anchor="ctr" anchorCtr="1"/>
                </a:tc>
                <a:tc>
                  <a:txBody>
                    <a:bodyPr/>
                    <a:lstStyle/>
                    <a:p>
                      <a:pPr algn="ctr"/>
                      <a:r>
                        <a:rPr lang="en-US" altLang="zh-CN" sz="1800" b="0" i="0" kern="1200" dirty="0">
                          <a:solidFill>
                            <a:schemeClr val="dk1"/>
                          </a:solidFill>
                          <a:effectLst/>
                          <a:latin typeface="+mn-lt"/>
                          <a:ea typeface="+mn-ea"/>
                          <a:cs typeface="+mn-cs"/>
                        </a:rPr>
                        <a:t>Influenza</a:t>
                      </a:r>
                    </a:p>
                    <a:p>
                      <a:pPr algn="ctr"/>
                      <a:r>
                        <a:rPr lang="en-US" altLang="zh-CN" dirty="0"/>
                        <a:t>Personal affairs</a:t>
                      </a:r>
                    </a:p>
                    <a:p>
                      <a:pPr algn="ctr"/>
                      <a:r>
                        <a:rPr lang="en-US" altLang="zh-CN" dirty="0"/>
                        <a:t>Personnel conflict</a:t>
                      </a:r>
                      <a:endParaRPr lang="zh-CN" altLang="en-US" dirty="0"/>
                    </a:p>
                  </a:txBody>
                  <a:tcPr anchor="ctr" anchorCtr="1"/>
                </a:tc>
                <a:tc>
                  <a:txBody>
                    <a:bodyPr/>
                    <a:lstStyle/>
                    <a:p>
                      <a:pPr algn="ctr"/>
                      <a:r>
                        <a:rPr lang="en-US" altLang="zh-CN" dirty="0"/>
                        <a:t>Feature development paused</a:t>
                      </a:r>
                    </a:p>
                    <a:p>
                      <a:pPr algn="ctr"/>
                      <a:r>
                        <a:rPr lang="en-US" altLang="zh-CN" dirty="0"/>
                        <a:t>Affect working atmosphere and efficiency</a:t>
                      </a:r>
                      <a:endParaRPr lang="zh-CN" altLang="en-US" dirty="0"/>
                    </a:p>
                  </a:txBody>
                  <a:tcPr anchor="ctr" anchorCtr="1"/>
                </a:tc>
                <a:tc>
                  <a:txBody>
                    <a:bodyPr/>
                    <a:lstStyle/>
                    <a:p>
                      <a:pPr algn="ctr"/>
                      <a:r>
                        <a:rPr lang="en-US" altLang="zh-CN" dirty="0"/>
                        <a:t>A</a:t>
                      </a:r>
                      <a:endParaRPr lang="zh-CN" altLang="en-US" dirty="0"/>
                    </a:p>
                  </a:txBody>
                  <a:tcPr anchor="ctr" anchorCtr="1"/>
                </a:tc>
                <a:extLst>
                  <a:ext uri="{0D108BD9-81ED-4DB2-BD59-A6C34878D82A}">
                    <a16:rowId xmlns:a16="http://schemas.microsoft.com/office/drawing/2014/main" val="1851791092"/>
                  </a:ext>
                </a:extLst>
              </a:tr>
              <a:tr h="755960">
                <a:tc>
                  <a:txBody>
                    <a:bodyPr/>
                    <a:lstStyle/>
                    <a:p>
                      <a:pPr algn="ctr"/>
                      <a:endParaRPr lang="en-US" altLang="zh-CN" dirty="0"/>
                    </a:p>
                    <a:p>
                      <a:pPr algn="ctr"/>
                      <a:r>
                        <a:rPr lang="en-US" altLang="zh-CN" sz="1800" kern="1200" dirty="0">
                          <a:solidFill>
                            <a:schemeClr val="dk1"/>
                          </a:solidFill>
                          <a:effectLst/>
                          <a:latin typeface="+mn-lt"/>
                          <a:ea typeface="+mn-ea"/>
                          <a:cs typeface="+mn-cs"/>
                        </a:rPr>
                        <a:t>Requirement</a:t>
                      </a:r>
                      <a:r>
                        <a:rPr lang="en-US" altLang="zh-CN" dirty="0"/>
                        <a:t> risks</a:t>
                      </a:r>
                      <a:endParaRPr lang="zh-CN" altLang="en-US" dirty="0"/>
                    </a:p>
                  </a:txBody>
                  <a:tcPr anchor="ctr" anchorCtr="1"/>
                </a:tc>
                <a:tc>
                  <a:txBody>
                    <a:bodyPr/>
                    <a:lstStyle/>
                    <a:p>
                      <a:pPr algn="ctr"/>
                      <a:r>
                        <a:rPr lang="en-US" altLang="zh-CN" dirty="0"/>
                        <a:t>Frequent Requirements Changes</a:t>
                      </a:r>
                    </a:p>
                    <a:p>
                      <a:pPr algn="ctr"/>
                      <a:r>
                        <a:rPr lang="en-US" altLang="zh-CN" sz="1800" kern="1200" dirty="0">
                          <a:solidFill>
                            <a:schemeClr val="dk1"/>
                          </a:solidFill>
                          <a:effectLst/>
                          <a:latin typeface="+mn-lt"/>
                          <a:ea typeface="+mn-ea"/>
                          <a:cs typeface="+mn-cs"/>
                        </a:rPr>
                        <a:t>Requirement</a:t>
                      </a:r>
                      <a:r>
                        <a:rPr lang="en-US" altLang="zh-CN" dirty="0"/>
                        <a:t> misunderstanding</a:t>
                      </a:r>
                    </a:p>
                    <a:p>
                      <a:pPr algn="ctr"/>
                      <a:r>
                        <a:rPr lang="en-US" altLang="zh-CN" dirty="0"/>
                        <a:t>Unclear </a:t>
                      </a:r>
                      <a:r>
                        <a:rPr lang="en-US" altLang="zh-CN" sz="1800" kern="1200" dirty="0">
                          <a:solidFill>
                            <a:schemeClr val="dk1"/>
                          </a:solidFill>
                          <a:effectLst/>
                          <a:latin typeface="+mn-lt"/>
                          <a:ea typeface="+mn-ea"/>
                          <a:cs typeface="+mn-cs"/>
                        </a:rPr>
                        <a:t>Requirement</a:t>
                      </a:r>
                      <a:endParaRPr lang="zh-CN" altLang="en-US" dirty="0"/>
                    </a:p>
                  </a:txBody>
                  <a:tcPr anchor="ctr" anchorCtr="1"/>
                </a:tc>
                <a:tc>
                  <a:txBody>
                    <a:bodyPr/>
                    <a:lstStyle/>
                    <a:p>
                      <a:pPr algn="ctr">
                        <a:lnSpc>
                          <a:spcPct val="100000"/>
                        </a:lnSpc>
                      </a:pPr>
                      <a:r>
                        <a:rPr lang="en-US" altLang="zh-CN" dirty="0"/>
                        <a:t>Cause technical risk</a:t>
                      </a:r>
                    </a:p>
                    <a:p>
                      <a:pPr algn="ctr">
                        <a:lnSpc>
                          <a:spcPct val="100000"/>
                        </a:lnSpc>
                      </a:pPr>
                      <a:r>
                        <a:rPr lang="en-US" altLang="zh-CN" dirty="0"/>
                        <a:t>Imperfect function</a:t>
                      </a:r>
                      <a:endParaRPr lang="zh-CN" altLang="en-US" dirty="0"/>
                    </a:p>
                  </a:txBody>
                  <a:tcPr anchor="ctr" anchorCtr="1"/>
                </a:tc>
                <a:tc>
                  <a:txBody>
                    <a:bodyPr/>
                    <a:lstStyle/>
                    <a:p>
                      <a:pPr algn="ctr"/>
                      <a:r>
                        <a:rPr lang="en-US" altLang="zh-CN" dirty="0"/>
                        <a:t>B</a:t>
                      </a:r>
                      <a:endParaRPr lang="zh-CN" altLang="en-US" dirty="0"/>
                    </a:p>
                  </a:txBody>
                  <a:tcPr anchor="ctr" anchorCtr="1"/>
                </a:tc>
                <a:extLst>
                  <a:ext uri="{0D108BD9-81ED-4DB2-BD59-A6C34878D82A}">
                    <a16:rowId xmlns:a16="http://schemas.microsoft.com/office/drawing/2014/main" val="881728383"/>
                  </a:ext>
                </a:extLst>
              </a:tr>
              <a:tr h="692336">
                <a:tc>
                  <a:txBody>
                    <a:bodyPr/>
                    <a:lstStyle/>
                    <a:p>
                      <a:pPr algn="ctr"/>
                      <a:r>
                        <a:rPr lang="en-US" altLang="zh-CN" dirty="0"/>
                        <a:t>Other risks</a:t>
                      </a:r>
                      <a:endParaRPr lang="zh-CN" altLang="en-US" dirty="0"/>
                    </a:p>
                  </a:txBody>
                  <a:tcPr anchor="ctr" anchorCtr="1"/>
                </a:tc>
                <a:tc>
                  <a:txBody>
                    <a:bodyPr/>
                    <a:lstStyle/>
                    <a:p>
                      <a:pPr algn="ctr"/>
                      <a:r>
                        <a:rPr lang="en-US" altLang="zh-CN" dirty="0"/>
                        <a:t>vacation</a:t>
                      </a:r>
                      <a:endParaRPr lang="zh-CN" altLang="en-US" dirty="0"/>
                    </a:p>
                  </a:txBody>
                  <a:tcPr anchor="ctr" anchorCtr="1"/>
                </a:tc>
                <a:tc>
                  <a:txBody>
                    <a:bodyPr/>
                    <a:lstStyle/>
                    <a:p>
                      <a:pPr algn="ctr"/>
                      <a:r>
                        <a:rPr lang="en-US" altLang="zh-CN" dirty="0"/>
                        <a:t>project suspended</a:t>
                      </a:r>
                      <a:endParaRPr lang="zh-CN" altLang="en-US" dirty="0"/>
                    </a:p>
                  </a:txBody>
                  <a:tcPr anchor="ctr" anchorCtr="1"/>
                </a:tc>
                <a:tc>
                  <a:txBody>
                    <a:bodyPr/>
                    <a:lstStyle/>
                    <a:p>
                      <a:pPr algn="ctr"/>
                      <a:r>
                        <a:rPr lang="en-US" altLang="zh-CN" dirty="0"/>
                        <a:t>D</a:t>
                      </a:r>
                      <a:endParaRPr lang="zh-CN" altLang="en-US" dirty="0"/>
                    </a:p>
                  </a:txBody>
                  <a:tcPr anchor="ctr" anchorCtr="1"/>
                </a:tc>
                <a:extLst>
                  <a:ext uri="{0D108BD9-81ED-4DB2-BD59-A6C34878D82A}">
                    <a16:rowId xmlns:a16="http://schemas.microsoft.com/office/drawing/2014/main" val="1549622752"/>
                  </a:ext>
                </a:extLst>
              </a:tr>
            </a:tbl>
          </a:graphicData>
        </a:graphic>
      </p:graphicFrame>
    </p:spTree>
    <p:extLst>
      <p:ext uri="{BB962C8B-B14F-4D97-AF65-F5344CB8AC3E}">
        <p14:creationId xmlns:p14="http://schemas.microsoft.com/office/powerpoint/2010/main" val="3314187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059" name="组合 14"/>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5060" name="文本框 17"/>
          <p:cNvSpPr txBox="1">
            <a:spLocks noChangeArrowheads="1"/>
          </p:cNvSpPr>
          <p:nvPr/>
        </p:nvSpPr>
        <p:spPr bwMode="auto">
          <a:xfrm>
            <a:off x="19050" y="122555"/>
            <a:ext cx="7545705" cy="583565"/>
          </a:xfrm>
          <a:prstGeom prst="rect">
            <a:avLst/>
          </a:prstGeom>
          <a:noFill/>
          <a:ln w="9525">
            <a:noFill/>
            <a:miter lim="800000"/>
          </a:ln>
        </p:spPr>
        <p:txBody>
          <a:bodyPr wrap="square">
            <a:spAutoFit/>
          </a:bodyPr>
          <a:lstStyle/>
          <a:p>
            <a:pPr algn="l" eaLnBrk="1" hangingPunct="1"/>
            <a:r>
              <a:rPr lang="en-US" altLang="zh-CN" sz="3200" dirty="0">
                <a:solidFill>
                  <a:srgbClr val="1570C1"/>
                </a:solidFill>
                <a:latin typeface="DIN" pitchFamily="50" charset="0"/>
              </a:rPr>
              <a:t>3 Risk plan</a:t>
            </a:r>
            <a:endParaRPr lang="zh-CN" altLang="en-US" sz="3200" dirty="0">
              <a:solidFill>
                <a:srgbClr val="1570C1"/>
              </a:solidFill>
              <a:latin typeface="DIN" pitchFamily="50" charset="0"/>
            </a:endParaRPr>
          </a:p>
        </p:txBody>
      </p:sp>
      <p:pic>
        <p:nvPicPr>
          <p:cNvPr id="6" name="图片 5">
            <a:extLst>
              <a:ext uri="{FF2B5EF4-FFF2-40B4-BE49-F238E27FC236}">
                <a16:creationId xmlns:a16="http://schemas.microsoft.com/office/drawing/2014/main" id="{0EF48D0D-141B-4449-EB1A-9DE2F2A0A2E3}"/>
              </a:ext>
            </a:extLst>
          </p:cNvPr>
          <p:cNvPicPr>
            <a:picLocks noChangeAspect="1"/>
          </p:cNvPicPr>
          <p:nvPr/>
        </p:nvPicPr>
        <p:blipFill>
          <a:blip r:embed="rId2"/>
          <a:stretch>
            <a:fillRect/>
          </a:stretch>
        </p:blipFill>
        <p:spPr>
          <a:xfrm>
            <a:off x="1625370" y="828541"/>
            <a:ext cx="8941260" cy="5200917"/>
          </a:xfrm>
          <a:prstGeom prst="rect">
            <a:avLst/>
          </a:prstGeom>
        </p:spPr>
      </p:pic>
    </p:spTree>
    <p:extLst>
      <p:ext uri="{BB962C8B-B14F-4D97-AF65-F5344CB8AC3E}">
        <p14:creationId xmlns:p14="http://schemas.microsoft.com/office/powerpoint/2010/main" val="33534496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b758c575d3afaa4a23037e74bea4a653611b5f"/>
  <p:tag name="KSO_WPP_MARK_KEY" val="630ce46a-e048-41d7-ae36-3ac0d8c0f436"/>
  <p:tag name="COMMONDATA" val="eyJoZGlkIjoiNjYzODNjMGI2OGMwMmM2YzkyODdiNmY1OTY5ZGEzZm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Words>
  <Application>Microsoft Office PowerPoint</Application>
  <PresentationFormat>宽屏</PresentationFormat>
  <Paragraphs>120</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DIN</vt:lpstr>
      <vt:lpstr>Söhne</vt:lpstr>
      <vt:lpstr>微软雅黑</vt:lpstr>
      <vt:lpstr>Arial</vt:lpstr>
      <vt:lpstr>Calibri</vt:lpstr>
      <vt:lpstr>Calibri Light</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31</cp:revision>
  <dcterms:created xsi:type="dcterms:W3CDTF">2015-06-07T14:37:00Z</dcterms:created>
  <dcterms:modified xsi:type="dcterms:W3CDTF">2023-05-31T15:08:33Z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AC58D902766D43B0B9C7CA27AC849DC8</vt:lpwstr>
  </property>
  <property fmtid="{D5CDD505-2E9C-101B-9397-08002B2CF9AE}" pid="3" name="KSOProductBuildVer">
    <vt:lpwstr>2052-11.1.0.13703</vt:lpwstr>
  </property>
</Properties>
</file>